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handoutMasterIdLst>
    <p:handoutMasterId r:id="rId10"/>
  </p:handout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7EFF925-74C0-4847-966A-D4600DCB5772}">
          <p14:sldIdLst>
            <p14:sldId id="256"/>
            <p14:sldId id="257"/>
            <p14:sldId id="258"/>
            <p14:sldId id="259"/>
            <p14:sldId id="260"/>
            <p14:sldId id="261"/>
            <p14:sldId id="26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6"/>
      </p:cViewPr>
      <p:guideLst/>
    </p:cSldViewPr>
  </p:slideViewPr>
  <p:notesTextViewPr>
    <p:cViewPr>
      <p:scale>
        <a:sx n="1" d="1"/>
        <a:sy n="1" d="1"/>
      </p:scale>
      <p:origin x="0" y="0"/>
    </p:cViewPr>
  </p:notesTextViewPr>
  <p:notesViewPr>
    <p:cSldViewPr snapToGrid="0">
      <p:cViewPr varScale="1">
        <p:scale>
          <a:sx n="48" d="100"/>
          <a:sy n="48" d="100"/>
        </p:scale>
        <p:origin x="2752" y="3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ammi\OneDrive\Documents\My%20code\Portfolio%20projects\Restaurant%20Data\Restaurant_combined_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ammi\OneDrive\Documents\My%20code\Portfolio%20projects\Restaurant%20Data\Restaurant_combined_data.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ammi\OneDrive\Documents\My%20code\Portfolio%20projects\Restaurant%20Data\Restaurant_combined_data.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[Restaurant_combined_data.xlsx]rest_income_pivot!PivotTable2</c:name>
    <c:fmtId val="45"/>
  </c:pivotSource>
  <c:chart>
    <c:autoTitleDeleted val="0"/>
    <c:pivotFmts>
      <c:pivotFmt>
        <c:idx val="0"/>
        <c:spPr>
          <a:solidFill>
            <a:schemeClr val="accent1"/>
          </a:solidFill>
          <a:ln>
            <a:noFill/>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square"/>
          <c:size val="6"/>
          <c:spPr>
            <a:solidFill>
              <a:schemeClr val="accent2"/>
            </a:solidFill>
            <a:ln w="9525">
              <a:solidFill>
                <a:schemeClr val="accen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triangle"/>
          <c:size val="6"/>
          <c:spPr>
            <a:solidFill>
              <a:schemeClr val="accent3"/>
            </a:solidFill>
            <a:ln w="9525">
              <a:solidFill>
                <a:schemeClr val="accent3"/>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x"/>
          <c:size val="6"/>
          <c:spPr>
            <a:noFill/>
            <a:ln w="9525">
              <a:solidFill>
                <a:schemeClr val="accent4"/>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star"/>
          <c:size val="6"/>
          <c:spPr>
            <a:noFill/>
            <a:ln w="9525">
              <a:solidFill>
                <a:schemeClr val="accent5"/>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stacked"/>
        <c:varyColors val="0"/>
        <c:ser>
          <c:idx val="0"/>
          <c:order val="0"/>
          <c:tx>
            <c:strRef>
              <c:f>rest_income_pivot!$B$3:$B$4</c:f>
              <c:strCache>
                <c:ptCount val="1"/>
                <c:pt idx="0">
                  <c:v>Asian</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rest_income_pivot!$A$5:$A$10</c:f>
              <c:strCache>
                <c:ptCount val="5"/>
                <c:pt idx="0">
                  <c:v>Herzelia</c:v>
                </c:pt>
                <c:pt idx="1">
                  <c:v>Ramat Gan</c:v>
                </c:pt>
                <c:pt idx="2">
                  <c:v>Ramat Hasharon</c:v>
                </c:pt>
                <c:pt idx="3">
                  <c:v>Givatayim</c:v>
                </c:pt>
                <c:pt idx="4">
                  <c:v>Tel Aviv</c:v>
                </c:pt>
              </c:strCache>
            </c:strRef>
          </c:cat>
          <c:val>
            <c:numRef>
              <c:f>rest_income_pivot!$B$5:$B$10</c:f>
              <c:numCache>
                <c:formatCode>0%</c:formatCode>
                <c:ptCount val="5"/>
                <c:pt idx="0">
                  <c:v>3.2608695652173912E-2</c:v>
                </c:pt>
                <c:pt idx="1">
                  <c:v>4.3478260869565223E-2</c:v>
                </c:pt>
                <c:pt idx="2">
                  <c:v>0</c:v>
                </c:pt>
                <c:pt idx="3">
                  <c:v>5.4347826086956527E-2</c:v>
                </c:pt>
                <c:pt idx="4">
                  <c:v>9.7826086956521743E-2</c:v>
                </c:pt>
              </c:numCache>
            </c:numRef>
          </c:val>
          <c:extLst>
            <c:ext xmlns:c16="http://schemas.microsoft.com/office/drawing/2014/chart" uri="{C3380CC4-5D6E-409C-BE32-E72D297353CC}">
              <c16:uniqueId val="{00000000-5223-4776-BB8B-B28837DA89EC}"/>
            </c:ext>
          </c:extLst>
        </c:ser>
        <c:ser>
          <c:idx val="1"/>
          <c:order val="1"/>
          <c:tx>
            <c:strRef>
              <c:f>rest_income_pivot!$C$3:$C$4</c:f>
              <c:strCache>
                <c:ptCount val="1"/>
                <c:pt idx="0">
                  <c:v>Fast Food</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rest_income_pivot!$A$5:$A$10</c:f>
              <c:strCache>
                <c:ptCount val="5"/>
                <c:pt idx="0">
                  <c:v>Herzelia</c:v>
                </c:pt>
                <c:pt idx="1">
                  <c:v>Ramat Gan</c:v>
                </c:pt>
                <c:pt idx="2">
                  <c:v>Ramat Hasharon</c:v>
                </c:pt>
                <c:pt idx="3">
                  <c:v>Givatayim</c:v>
                </c:pt>
                <c:pt idx="4">
                  <c:v>Tel Aviv</c:v>
                </c:pt>
              </c:strCache>
            </c:strRef>
          </c:cat>
          <c:val>
            <c:numRef>
              <c:f>rest_income_pivot!$C$5:$C$10</c:f>
              <c:numCache>
                <c:formatCode>0%</c:formatCode>
                <c:ptCount val="5"/>
                <c:pt idx="0">
                  <c:v>0.11956521739130437</c:v>
                </c:pt>
                <c:pt idx="1">
                  <c:v>7.6086956521739135E-2</c:v>
                </c:pt>
                <c:pt idx="2">
                  <c:v>5.4347826086956527E-2</c:v>
                </c:pt>
                <c:pt idx="3">
                  <c:v>3.2608695652173912E-2</c:v>
                </c:pt>
                <c:pt idx="4">
                  <c:v>4.3478260869565223E-2</c:v>
                </c:pt>
              </c:numCache>
            </c:numRef>
          </c:val>
          <c:extLst>
            <c:ext xmlns:c16="http://schemas.microsoft.com/office/drawing/2014/chart" uri="{C3380CC4-5D6E-409C-BE32-E72D297353CC}">
              <c16:uniqueId val="{00000001-5223-4776-BB8B-B28837DA89EC}"/>
            </c:ext>
          </c:extLst>
        </c:ser>
        <c:ser>
          <c:idx val="2"/>
          <c:order val="2"/>
          <c:tx>
            <c:strRef>
              <c:f>rest_income_pivot!$D$3:$D$4</c:f>
              <c:strCache>
                <c:ptCount val="1"/>
                <c:pt idx="0">
                  <c:v>Homemade</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rest_income_pivot!$A$5:$A$10</c:f>
              <c:strCache>
                <c:ptCount val="5"/>
                <c:pt idx="0">
                  <c:v>Herzelia</c:v>
                </c:pt>
                <c:pt idx="1">
                  <c:v>Ramat Gan</c:v>
                </c:pt>
                <c:pt idx="2">
                  <c:v>Ramat Hasharon</c:v>
                </c:pt>
                <c:pt idx="3">
                  <c:v>Givatayim</c:v>
                </c:pt>
                <c:pt idx="4">
                  <c:v>Tel Aviv</c:v>
                </c:pt>
              </c:strCache>
            </c:strRef>
          </c:cat>
          <c:val>
            <c:numRef>
              <c:f>rest_income_pivot!$D$5:$D$10</c:f>
              <c:numCache>
                <c:formatCode>0%</c:formatCode>
                <c:ptCount val="5"/>
                <c:pt idx="0">
                  <c:v>4.3478260869565223E-2</c:v>
                </c:pt>
                <c:pt idx="1">
                  <c:v>4.3478260869565223E-2</c:v>
                </c:pt>
                <c:pt idx="2">
                  <c:v>0</c:v>
                </c:pt>
                <c:pt idx="3">
                  <c:v>0</c:v>
                </c:pt>
                <c:pt idx="4">
                  <c:v>3.2608695652173912E-2</c:v>
                </c:pt>
              </c:numCache>
            </c:numRef>
          </c:val>
          <c:extLst>
            <c:ext xmlns:c16="http://schemas.microsoft.com/office/drawing/2014/chart" uri="{C3380CC4-5D6E-409C-BE32-E72D297353CC}">
              <c16:uniqueId val="{00000002-5223-4776-BB8B-B28837DA89EC}"/>
            </c:ext>
          </c:extLst>
        </c:ser>
        <c:ser>
          <c:idx val="3"/>
          <c:order val="3"/>
          <c:tx>
            <c:strRef>
              <c:f>rest_income_pivot!$E$3:$E$4</c:f>
              <c:strCache>
                <c:ptCount val="1"/>
                <c:pt idx="0">
                  <c:v>Indian</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rest_income_pivot!$A$5:$A$10</c:f>
              <c:strCache>
                <c:ptCount val="5"/>
                <c:pt idx="0">
                  <c:v>Herzelia</c:v>
                </c:pt>
                <c:pt idx="1">
                  <c:v>Ramat Gan</c:v>
                </c:pt>
                <c:pt idx="2">
                  <c:v>Ramat Hasharon</c:v>
                </c:pt>
                <c:pt idx="3">
                  <c:v>Givatayim</c:v>
                </c:pt>
                <c:pt idx="4">
                  <c:v>Tel Aviv</c:v>
                </c:pt>
              </c:strCache>
            </c:strRef>
          </c:cat>
          <c:val>
            <c:numRef>
              <c:f>rest_income_pivot!$E$5:$E$10</c:f>
              <c:numCache>
                <c:formatCode>0%</c:formatCode>
                <c:ptCount val="5"/>
                <c:pt idx="0">
                  <c:v>7.6086956521739135E-2</c:v>
                </c:pt>
                <c:pt idx="1">
                  <c:v>2.1739130434782612E-2</c:v>
                </c:pt>
                <c:pt idx="2">
                  <c:v>0.10869565217391305</c:v>
                </c:pt>
                <c:pt idx="3">
                  <c:v>0</c:v>
                </c:pt>
                <c:pt idx="4">
                  <c:v>0</c:v>
                </c:pt>
              </c:numCache>
            </c:numRef>
          </c:val>
          <c:extLst>
            <c:ext xmlns:c16="http://schemas.microsoft.com/office/drawing/2014/chart" uri="{C3380CC4-5D6E-409C-BE32-E72D297353CC}">
              <c16:uniqueId val="{00000003-5223-4776-BB8B-B28837DA89EC}"/>
            </c:ext>
          </c:extLst>
        </c:ser>
        <c:ser>
          <c:idx val="4"/>
          <c:order val="4"/>
          <c:tx>
            <c:strRef>
              <c:f>rest_income_pivot!$F$3:$F$4</c:f>
              <c:strCache>
                <c:ptCount val="1"/>
                <c:pt idx="0">
                  <c:v>Italian</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rest_income_pivot!$A$5:$A$10</c:f>
              <c:strCache>
                <c:ptCount val="5"/>
                <c:pt idx="0">
                  <c:v>Herzelia</c:v>
                </c:pt>
                <c:pt idx="1">
                  <c:v>Ramat Gan</c:v>
                </c:pt>
                <c:pt idx="2">
                  <c:v>Ramat Hasharon</c:v>
                </c:pt>
                <c:pt idx="3">
                  <c:v>Givatayim</c:v>
                </c:pt>
                <c:pt idx="4">
                  <c:v>Tel Aviv</c:v>
                </c:pt>
              </c:strCache>
            </c:strRef>
          </c:cat>
          <c:val>
            <c:numRef>
              <c:f>rest_income_pivot!$F$5:$F$10</c:f>
              <c:numCache>
                <c:formatCode>0%</c:formatCode>
                <c:ptCount val="5"/>
                <c:pt idx="0">
                  <c:v>4.3478260869565223E-2</c:v>
                </c:pt>
                <c:pt idx="1">
                  <c:v>0</c:v>
                </c:pt>
                <c:pt idx="2">
                  <c:v>5.4347826086956527E-2</c:v>
                </c:pt>
                <c:pt idx="3">
                  <c:v>0</c:v>
                </c:pt>
                <c:pt idx="4">
                  <c:v>2.1739130434782612E-2</c:v>
                </c:pt>
              </c:numCache>
            </c:numRef>
          </c:val>
          <c:extLst>
            <c:ext xmlns:c16="http://schemas.microsoft.com/office/drawing/2014/chart" uri="{C3380CC4-5D6E-409C-BE32-E72D297353CC}">
              <c16:uniqueId val="{00000004-5223-4776-BB8B-B28837DA89EC}"/>
            </c:ext>
          </c:extLst>
        </c:ser>
        <c:dLbls>
          <c:dLblPos val="inEnd"/>
          <c:showLegendKey val="0"/>
          <c:showVal val="1"/>
          <c:showCatName val="0"/>
          <c:showSerName val="0"/>
          <c:showPercent val="0"/>
          <c:showBubbleSize val="0"/>
        </c:dLbls>
        <c:gapWidth val="79"/>
        <c:overlap val="100"/>
        <c:axId val="1087197167"/>
        <c:axId val="1087196207"/>
      </c:barChart>
      <c:catAx>
        <c:axId val="108719716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1087196207"/>
        <c:crosses val="autoZero"/>
        <c:auto val="1"/>
        <c:lblAlgn val="ctr"/>
        <c:lblOffset val="100"/>
        <c:noMultiLvlLbl val="0"/>
      </c:catAx>
      <c:valAx>
        <c:axId val="1087196207"/>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8719716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[Restaurant_combined_data.xlsx]revenue_by_week!Revenue per week</c:name>
    <c:fmtId val="1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Total</a:t>
            </a:r>
            <a:r>
              <a:rPr lang="en-US" baseline="0"/>
              <a:t> Revenue by Week</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revenue_by_week!$B$3</c:f>
              <c:strCache>
                <c:ptCount val="1"/>
                <c:pt idx="0">
                  <c:v>Total</c:v>
                </c:pt>
              </c:strCache>
            </c:strRef>
          </c:tx>
          <c:spPr>
            <a:ln w="28575" cap="rnd">
              <a:solidFill>
                <a:schemeClr val="accent1"/>
              </a:solidFill>
              <a:round/>
            </a:ln>
            <a:effectLst/>
          </c:spPr>
          <c:marker>
            <c:symbol val="none"/>
          </c:marker>
          <c:trendline>
            <c:spPr>
              <a:ln w="19050" cap="flat" cmpd="sng" algn="ctr">
                <a:solidFill>
                  <a:schemeClr val="dk1"/>
                </a:solidFill>
                <a:prstDash val="solid"/>
                <a:miter lim="800000"/>
              </a:ln>
              <a:effectLst/>
            </c:spPr>
            <c:trendlineType val="movingAvg"/>
            <c:period val="6"/>
            <c:dispRSqr val="0"/>
            <c:dispEq val="0"/>
          </c:trendline>
          <c:cat>
            <c:strRef>
              <c:f>revenue_by_week!$A$4:$A$186</c:f>
              <c:strCache>
                <c:ptCount val="182"/>
                <c:pt idx="0">
                  <c:v>1-Jan</c:v>
                </c:pt>
                <c:pt idx="1">
                  <c:v>2-Jan</c:v>
                </c:pt>
                <c:pt idx="2">
                  <c:v>3-Jan</c:v>
                </c:pt>
                <c:pt idx="3">
                  <c:v>4-Jan</c:v>
                </c:pt>
                <c:pt idx="4">
                  <c:v>5-Jan</c:v>
                </c:pt>
                <c:pt idx="5">
                  <c:v>6-Jan</c:v>
                </c:pt>
                <c:pt idx="6">
                  <c:v>7-Jan</c:v>
                </c:pt>
                <c:pt idx="7">
                  <c:v>8-Jan</c:v>
                </c:pt>
                <c:pt idx="8">
                  <c:v>9-Jan</c:v>
                </c:pt>
                <c:pt idx="9">
                  <c:v>10-Jan</c:v>
                </c:pt>
                <c:pt idx="10">
                  <c:v>11-Jan</c:v>
                </c:pt>
                <c:pt idx="11">
                  <c:v>12-Jan</c:v>
                </c:pt>
                <c:pt idx="12">
                  <c:v>13-Jan</c:v>
                </c:pt>
                <c:pt idx="13">
                  <c:v>14-Jan</c:v>
                </c:pt>
                <c:pt idx="14">
                  <c:v>15-Jan</c:v>
                </c:pt>
                <c:pt idx="15">
                  <c:v>16-Jan</c:v>
                </c:pt>
                <c:pt idx="16">
                  <c:v>17-Jan</c:v>
                </c:pt>
                <c:pt idx="17">
                  <c:v>18-Jan</c:v>
                </c:pt>
                <c:pt idx="18">
                  <c:v>19-Jan</c:v>
                </c:pt>
                <c:pt idx="19">
                  <c:v>20-Jan</c:v>
                </c:pt>
                <c:pt idx="20">
                  <c:v>21-Jan</c:v>
                </c:pt>
                <c:pt idx="21">
                  <c:v>22-Jan</c:v>
                </c:pt>
                <c:pt idx="22">
                  <c:v>23-Jan</c:v>
                </c:pt>
                <c:pt idx="23">
                  <c:v>24-Jan</c:v>
                </c:pt>
                <c:pt idx="24">
                  <c:v>25-Jan</c:v>
                </c:pt>
                <c:pt idx="25">
                  <c:v>26-Jan</c:v>
                </c:pt>
                <c:pt idx="26">
                  <c:v>27-Jan</c:v>
                </c:pt>
                <c:pt idx="27">
                  <c:v>28-Jan</c:v>
                </c:pt>
                <c:pt idx="28">
                  <c:v>29-Jan</c:v>
                </c:pt>
                <c:pt idx="29">
                  <c:v>30-Jan</c:v>
                </c:pt>
                <c:pt idx="30">
                  <c:v>31-Jan</c:v>
                </c:pt>
                <c:pt idx="31">
                  <c:v>1-Feb</c:v>
                </c:pt>
                <c:pt idx="32">
                  <c:v>2-Feb</c:v>
                </c:pt>
                <c:pt idx="33">
                  <c:v>3-Feb</c:v>
                </c:pt>
                <c:pt idx="34">
                  <c:v>4-Feb</c:v>
                </c:pt>
                <c:pt idx="35">
                  <c:v>5-Feb</c:v>
                </c:pt>
                <c:pt idx="36">
                  <c:v>6-Feb</c:v>
                </c:pt>
                <c:pt idx="37">
                  <c:v>7-Feb</c:v>
                </c:pt>
                <c:pt idx="38">
                  <c:v>8-Feb</c:v>
                </c:pt>
                <c:pt idx="39">
                  <c:v>9-Feb</c:v>
                </c:pt>
                <c:pt idx="40">
                  <c:v>10-Feb</c:v>
                </c:pt>
                <c:pt idx="41">
                  <c:v>11-Feb</c:v>
                </c:pt>
                <c:pt idx="42">
                  <c:v>12-Feb</c:v>
                </c:pt>
                <c:pt idx="43">
                  <c:v>13-Feb</c:v>
                </c:pt>
                <c:pt idx="44">
                  <c:v>14-Feb</c:v>
                </c:pt>
                <c:pt idx="45">
                  <c:v>15-Feb</c:v>
                </c:pt>
                <c:pt idx="46">
                  <c:v>16-Feb</c:v>
                </c:pt>
                <c:pt idx="47">
                  <c:v>17-Feb</c:v>
                </c:pt>
                <c:pt idx="48">
                  <c:v>18-Feb</c:v>
                </c:pt>
                <c:pt idx="49">
                  <c:v>19-Feb</c:v>
                </c:pt>
                <c:pt idx="50">
                  <c:v>20-Feb</c:v>
                </c:pt>
                <c:pt idx="51">
                  <c:v>21-Feb</c:v>
                </c:pt>
                <c:pt idx="52">
                  <c:v>22-Feb</c:v>
                </c:pt>
                <c:pt idx="53">
                  <c:v>23-Feb</c:v>
                </c:pt>
                <c:pt idx="54">
                  <c:v>24-Feb</c:v>
                </c:pt>
                <c:pt idx="55">
                  <c:v>25-Feb</c:v>
                </c:pt>
                <c:pt idx="56">
                  <c:v>26-Feb</c:v>
                </c:pt>
                <c:pt idx="57">
                  <c:v>27-Feb</c:v>
                </c:pt>
                <c:pt idx="58">
                  <c:v>28-Feb</c:v>
                </c:pt>
                <c:pt idx="59">
                  <c:v>1-Mar</c:v>
                </c:pt>
                <c:pt idx="60">
                  <c:v>2-Mar</c:v>
                </c:pt>
                <c:pt idx="61">
                  <c:v>3-Mar</c:v>
                </c:pt>
                <c:pt idx="62">
                  <c:v>4-Mar</c:v>
                </c:pt>
                <c:pt idx="63">
                  <c:v>5-Mar</c:v>
                </c:pt>
                <c:pt idx="64">
                  <c:v>6-Mar</c:v>
                </c:pt>
                <c:pt idx="65">
                  <c:v>7-Mar</c:v>
                </c:pt>
                <c:pt idx="66">
                  <c:v>8-Mar</c:v>
                </c:pt>
                <c:pt idx="67">
                  <c:v>9-Mar</c:v>
                </c:pt>
                <c:pt idx="68">
                  <c:v>10-Mar</c:v>
                </c:pt>
                <c:pt idx="69">
                  <c:v>11-Mar</c:v>
                </c:pt>
                <c:pt idx="70">
                  <c:v>12-Mar</c:v>
                </c:pt>
                <c:pt idx="71">
                  <c:v>13-Mar</c:v>
                </c:pt>
                <c:pt idx="72">
                  <c:v>14-Mar</c:v>
                </c:pt>
                <c:pt idx="73">
                  <c:v>15-Mar</c:v>
                </c:pt>
                <c:pt idx="74">
                  <c:v>16-Mar</c:v>
                </c:pt>
                <c:pt idx="75">
                  <c:v>17-Mar</c:v>
                </c:pt>
                <c:pt idx="76">
                  <c:v>18-Mar</c:v>
                </c:pt>
                <c:pt idx="77">
                  <c:v>19-Mar</c:v>
                </c:pt>
                <c:pt idx="78">
                  <c:v>20-Mar</c:v>
                </c:pt>
                <c:pt idx="79">
                  <c:v>21-Mar</c:v>
                </c:pt>
                <c:pt idx="80">
                  <c:v>22-Mar</c:v>
                </c:pt>
                <c:pt idx="81">
                  <c:v>23-Mar</c:v>
                </c:pt>
                <c:pt idx="82">
                  <c:v>24-Mar</c:v>
                </c:pt>
                <c:pt idx="83">
                  <c:v>25-Mar</c:v>
                </c:pt>
                <c:pt idx="84">
                  <c:v>26-Mar</c:v>
                </c:pt>
                <c:pt idx="85">
                  <c:v>27-Mar</c:v>
                </c:pt>
                <c:pt idx="86">
                  <c:v>28-Mar</c:v>
                </c:pt>
                <c:pt idx="87">
                  <c:v>29-Mar</c:v>
                </c:pt>
                <c:pt idx="88">
                  <c:v>30-Mar</c:v>
                </c:pt>
                <c:pt idx="89">
                  <c:v>31-Mar</c:v>
                </c:pt>
                <c:pt idx="90">
                  <c:v>1-Apr</c:v>
                </c:pt>
                <c:pt idx="91">
                  <c:v>2-Apr</c:v>
                </c:pt>
                <c:pt idx="92">
                  <c:v>3-Apr</c:v>
                </c:pt>
                <c:pt idx="93">
                  <c:v>4-Apr</c:v>
                </c:pt>
                <c:pt idx="94">
                  <c:v>5-Apr</c:v>
                </c:pt>
                <c:pt idx="95">
                  <c:v>6-Apr</c:v>
                </c:pt>
                <c:pt idx="96">
                  <c:v>7-Apr</c:v>
                </c:pt>
                <c:pt idx="97">
                  <c:v>8-Apr</c:v>
                </c:pt>
                <c:pt idx="98">
                  <c:v>9-Apr</c:v>
                </c:pt>
                <c:pt idx="99">
                  <c:v>10-Apr</c:v>
                </c:pt>
                <c:pt idx="100">
                  <c:v>11-Apr</c:v>
                </c:pt>
                <c:pt idx="101">
                  <c:v>12-Apr</c:v>
                </c:pt>
                <c:pt idx="102">
                  <c:v>13-Apr</c:v>
                </c:pt>
                <c:pt idx="103">
                  <c:v>14-Apr</c:v>
                </c:pt>
                <c:pt idx="104">
                  <c:v>15-Apr</c:v>
                </c:pt>
                <c:pt idx="105">
                  <c:v>16-Apr</c:v>
                </c:pt>
                <c:pt idx="106">
                  <c:v>17-Apr</c:v>
                </c:pt>
                <c:pt idx="107">
                  <c:v>18-Apr</c:v>
                </c:pt>
                <c:pt idx="108">
                  <c:v>19-Apr</c:v>
                </c:pt>
                <c:pt idx="109">
                  <c:v>20-Apr</c:v>
                </c:pt>
                <c:pt idx="110">
                  <c:v>21-Apr</c:v>
                </c:pt>
                <c:pt idx="111">
                  <c:v>22-Apr</c:v>
                </c:pt>
                <c:pt idx="112">
                  <c:v>23-Apr</c:v>
                </c:pt>
                <c:pt idx="113">
                  <c:v>24-Apr</c:v>
                </c:pt>
                <c:pt idx="114">
                  <c:v>25-Apr</c:v>
                </c:pt>
                <c:pt idx="115">
                  <c:v>26-Apr</c:v>
                </c:pt>
                <c:pt idx="116">
                  <c:v>27-Apr</c:v>
                </c:pt>
                <c:pt idx="117">
                  <c:v>28-Apr</c:v>
                </c:pt>
                <c:pt idx="118">
                  <c:v>29-Apr</c:v>
                </c:pt>
                <c:pt idx="119">
                  <c:v>30-Apr</c:v>
                </c:pt>
                <c:pt idx="120">
                  <c:v>1-May</c:v>
                </c:pt>
                <c:pt idx="121">
                  <c:v>2-May</c:v>
                </c:pt>
                <c:pt idx="122">
                  <c:v>3-May</c:v>
                </c:pt>
                <c:pt idx="123">
                  <c:v>4-May</c:v>
                </c:pt>
                <c:pt idx="124">
                  <c:v>5-May</c:v>
                </c:pt>
                <c:pt idx="125">
                  <c:v>6-May</c:v>
                </c:pt>
                <c:pt idx="126">
                  <c:v>7-May</c:v>
                </c:pt>
                <c:pt idx="127">
                  <c:v>8-May</c:v>
                </c:pt>
                <c:pt idx="128">
                  <c:v>9-May</c:v>
                </c:pt>
                <c:pt idx="129">
                  <c:v>10-May</c:v>
                </c:pt>
                <c:pt idx="130">
                  <c:v>11-May</c:v>
                </c:pt>
                <c:pt idx="131">
                  <c:v>12-May</c:v>
                </c:pt>
                <c:pt idx="132">
                  <c:v>13-May</c:v>
                </c:pt>
                <c:pt idx="133">
                  <c:v>14-May</c:v>
                </c:pt>
                <c:pt idx="134">
                  <c:v>15-May</c:v>
                </c:pt>
                <c:pt idx="135">
                  <c:v>16-May</c:v>
                </c:pt>
                <c:pt idx="136">
                  <c:v>17-May</c:v>
                </c:pt>
                <c:pt idx="137">
                  <c:v>18-May</c:v>
                </c:pt>
                <c:pt idx="138">
                  <c:v>19-May</c:v>
                </c:pt>
                <c:pt idx="139">
                  <c:v>20-May</c:v>
                </c:pt>
                <c:pt idx="140">
                  <c:v>21-May</c:v>
                </c:pt>
                <c:pt idx="141">
                  <c:v>22-May</c:v>
                </c:pt>
                <c:pt idx="142">
                  <c:v>23-May</c:v>
                </c:pt>
                <c:pt idx="143">
                  <c:v>24-May</c:v>
                </c:pt>
                <c:pt idx="144">
                  <c:v>25-May</c:v>
                </c:pt>
                <c:pt idx="145">
                  <c:v>26-May</c:v>
                </c:pt>
                <c:pt idx="146">
                  <c:v>27-May</c:v>
                </c:pt>
                <c:pt idx="147">
                  <c:v>28-May</c:v>
                </c:pt>
                <c:pt idx="148">
                  <c:v>29-May</c:v>
                </c:pt>
                <c:pt idx="149">
                  <c:v>30-May</c:v>
                </c:pt>
                <c:pt idx="150">
                  <c:v>31-May</c:v>
                </c:pt>
                <c:pt idx="151">
                  <c:v>1-Jun</c:v>
                </c:pt>
                <c:pt idx="152">
                  <c:v>2-Jun</c:v>
                </c:pt>
                <c:pt idx="153">
                  <c:v>3-Jun</c:v>
                </c:pt>
                <c:pt idx="154">
                  <c:v>4-Jun</c:v>
                </c:pt>
                <c:pt idx="155">
                  <c:v>5-Jun</c:v>
                </c:pt>
                <c:pt idx="156">
                  <c:v>6-Jun</c:v>
                </c:pt>
                <c:pt idx="157">
                  <c:v>7-Jun</c:v>
                </c:pt>
                <c:pt idx="158">
                  <c:v>8-Jun</c:v>
                </c:pt>
                <c:pt idx="159">
                  <c:v>9-Jun</c:v>
                </c:pt>
                <c:pt idx="160">
                  <c:v>10-Jun</c:v>
                </c:pt>
                <c:pt idx="161">
                  <c:v>11-Jun</c:v>
                </c:pt>
                <c:pt idx="162">
                  <c:v>12-Jun</c:v>
                </c:pt>
                <c:pt idx="163">
                  <c:v>13-Jun</c:v>
                </c:pt>
                <c:pt idx="164">
                  <c:v>14-Jun</c:v>
                </c:pt>
                <c:pt idx="165">
                  <c:v>15-Jun</c:v>
                </c:pt>
                <c:pt idx="166">
                  <c:v>16-Jun</c:v>
                </c:pt>
                <c:pt idx="167">
                  <c:v>17-Jun</c:v>
                </c:pt>
                <c:pt idx="168">
                  <c:v>18-Jun</c:v>
                </c:pt>
                <c:pt idx="169">
                  <c:v>19-Jun</c:v>
                </c:pt>
                <c:pt idx="170">
                  <c:v>20-Jun</c:v>
                </c:pt>
                <c:pt idx="171">
                  <c:v>21-Jun</c:v>
                </c:pt>
                <c:pt idx="172">
                  <c:v>22-Jun</c:v>
                </c:pt>
                <c:pt idx="173">
                  <c:v>23-Jun</c:v>
                </c:pt>
                <c:pt idx="174">
                  <c:v>24-Jun</c:v>
                </c:pt>
                <c:pt idx="175">
                  <c:v>25-Jun</c:v>
                </c:pt>
                <c:pt idx="176">
                  <c:v>26-Jun</c:v>
                </c:pt>
                <c:pt idx="177">
                  <c:v>27-Jun</c:v>
                </c:pt>
                <c:pt idx="178">
                  <c:v>28-Jun</c:v>
                </c:pt>
                <c:pt idx="179">
                  <c:v>29-Jun</c:v>
                </c:pt>
                <c:pt idx="180">
                  <c:v>30-Jun</c:v>
                </c:pt>
                <c:pt idx="181">
                  <c:v>1-Jul</c:v>
                </c:pt>
              </c:strCache>
            </c:strRef>
          </c:cat>
          <c:val>
            <c:numRef>
              <c:f>revenue_by_week!$B$4:$B$186</c:f>
              <c:numCache>
                <c:formatCode>_([$$-409]* #,##0.00_);_([$$-409]* \(#,##0.00\);_([$$-409]* "-"??_);_(@_)</c:formatCode>
                <c:ptCount val="182"/>
                <c:pt idx="0">
                  <c:v>16618.95</c:v>
                </c:pt>
                <c:pt idx="1">
                  <c:v>15648.029999999997</c:v>
                </c:pt>
                <c:pt idx="2">
                  <c:v>13762.240000000003</c:v>
                </c:pt>
                <c:pt idx="3">
                  <c:v>14370.680000000002</c:v>
                </c:pt>
                <c:pt idx="4">
                  <c:v>18023.590000000004</c:v>
                </c:pt>
                <c:pt idx="5">
                  <c:v>18318.89</c:v>
                </c:pt>
                <c:pt idx="6">
                  <c:v>16944.490000000002</c:v>
                </c:pt>
                <c:pt idx="7">
                  <c:v>15708.469999999998</c:v>
                </c:pt>
                <c:pt idx="8">
                  <c:v>19929.219999999983</c:v>
                </c:pt>
                <c:pt idx="9">
                  <c:v>20936.799999999988</c:v>
                </c:pt>
                <c:pt idx="10">
                  <c:v>16109.540000000006</c:v>
                </c:pt>
                <c:pt idx="11">
                  <c:v>18510.53</c:v>
                </c:pt>
                <c:pt idx="12">
                  <c:v>16389.739999999994</c:v>
                </c:pt>
                <c:pt idx="13">
                  <c:v>14915.840000000004</c:v>
                </c:pt>
                <c:pt idx="14">
                  <c:v>18584.590000000004</c:v>
                </c:pt>
                <c:pt idx="15">
                  <c:v>17054.410000000007</c:v>
                </c:pt>
                <c:pt idx="16">
                  <c:v>16870.38</c:v>
                </c:pt>
                <c:pt idx="17">
                  <c:v>17587.340000000004</c:v>
                </c:pt>
                <c:pt idx="18">
                  <c:v>17247.54</c:v>
                </c:pt>
                <c:pt idx="19">
                  <c:v>19516.810000000009</c:v>
                </c:pt>
                <c:pt idx="20">
                  <c:v>20576.509999999991</c:v>
                </c:pt>
                <c:pt idx="21">
                  <c:v>19465.059999999998</c:v>
                </c:pt>
                <c:pt idx="22">
                  <c:v>19346.320000000003</c:v>
                </c:pt>
                <c:pt idx="23">
                  <c:v>18006.760000000006</c:v>
                </c:pt>
                <c:pt idx="24">
                  <c:v>18061.350000000009</c:v>
                </c:pt>
                <c:pt idx="25">
                  <c:v>15860.370000000003</c:v>
                </c:pt>
                <c:pt idx="26">
                  <c:v>17855.730000000014</c:v>
                </c:pt>
                <c:pt idx="27">
                  <c:v>18813.469999999994</c:v>
                </c:pt>
                <c:pt idx="28">
                  <c:v>15925.210000000003</c:v>
                </c:pt>
                <c:pt idx="29">
                  <c:v>15373.540000000005</c:v>
                </c:pt>
                <c:pt idx="30">
                  <c:v>15744.77</c:v>
                </c:pt>
                <c:pt idx="31">
                  <c:v>16262.859999999993</c:v>
                </c:pt>
                <c:pt idx="32">
                  <c:v>17058.329999999994</c:v>
                </c:pt>
                <c:pt idx="33">
                  <c:v>18663.179999999997</c:v>
                </c:pt>
                <c:pt idx="34">
                  <c:v>15796.150000000005</c:v>
                </c:pt>
                <c:pt idx="35">
                  <c:v>17986.529999999995</c:v>
                </c:pt>
                <c:pt idx="36">
                  <c:v>18359.91</c:v>
                </c:pt>
                <c:pt idx="37">
                  <c:v>18033.390000000003</c:v>
                </c:pt>
                <c:pt idx="38">
                  <c:v>16189.730000000005</c:v>
                </c:pt>
                <c:pt idx="39">
                  <c:v>15777.980000000012</c:v>
                </c:pt>
                <c:pt idx="40">
                  <c:v>16904.55</c:v>
                </c:pt>
                <c:pt idx="41">
                  <c:v>17803.070000000003</c:v>
                </c:pt>
                <c:pt idx="42">
                  <c:v>14865.849999999999</c:v>
                </c:pt>
                <c:pt idx="43">
                  <c:v>17833.03999999999</c:v>
                </c:pt>
                <c:pt idx="44">
                  <c:v>15698.289999999997</c:v>
                </c:pt>
                <c:pt idx="45">
                  <c:v>19602.710000000003</c:v>
                </c:pt>
                <c:pt idx="46">
                  <c:v>13836.900000000005</c:v>
                </c:pt>
                <c:pt idx="47">
                  <c:v>15449.919999999996</c:v>
                </c:pt>
                <c:pt idx="48">
                  <c:v>15370.129999999997</c:v>
                </c:pt>
                <c:pt idx="49">
                  <c:v>17233.59</c:v>
                </c:pt>
                <c:pt idx="50">
                  <c:v>17020.140000000003</c:v>
                </c:pt>
                <c:pt idx="51">
                  <c:v>18398.720000000012</c:v>
                </c:pt>
                <c:pt idx="52">
                  <c:v>17892.960000000003</c:v>
                </c:pt>
                <c:pt idx="53">
                  <c:v>17083.45</c:v>
                </c:pt>
                <c:pt idx="54">
                  <c:v>19833.000000000004</c:v>
                </c:pt>
                <c:pt idx="55">
                  <c:v>17152.189999999995</c:v>
                </c:pt>
                <c:pt idx="56">
                  <c:v>16702.710000000006</c:v>
                </c:pt>
                <c:pt idx="57">
                  <c:v>16701.390000000003</c:v>
                </c:pt>
                <c:pt idx="58">
                  <c:v>24605.249999999982</c:v>
                </c:pt>
                <c:pt idx="59">
                  <c:v>40252.630000000005</c:v>
                </c:pt>
                <c:pt idx="60">
                  <c:v>35317.069999999985</c:v>
                </c:pt>
                <c:pt idx="61">
                  <c:v>16371.76999999999</c:v>
                </c:pt>
                <c:pt idx="62">
                  <c:v>16675.620000000003</c:v>
                </c:pt>
                <c:pt idx="63">
                  <c:v>14839.469999999994</c:v>
                </c:pt>
                <c:pt idx="64">
                  <c:v>20276.060000000005</c:v>
                </c:pt>
                <c:pt idx="65">
                  <c:v>14764.480000000001</c:v>
                </c:pt>
                <c:pt idx="66">
                  <c:v>15638.170000000004</c:v>
                </c:pt>
                <c:pt idx="67">
                  <c:v>15145.150000000005</c:v>
                </c:pt>
                <c:pt idx="68">
                  <c:v>16565.580000000002</c:v>
                </c:pt>
                <c:pt idx="69">
                  <c:v>14894.729999999996</c:v>
                </c:pt>
                <c:pt idx="70">
                  <c:v>17708.37</c:v>
                </c:pt>
                <c:pt idx="71">
                  <c:v>17780.71</c:v>
                </c:pt>
                <c:pt idx="72">
                  <c:v>16993.279999999995</c:v>
                </c:pt>
                <c:pt idx="73">
                  <c:v>17777.700000000004</c:v>
                </c:pt>
                <c:pt idx="74">
                  <c:v>16655.279999999995</c:v>
                </c:pt>
                <c:pt idx="75">
                  <c:v>16519.62999999999</c:v>
                </c:pt>
                <c:pt idx="76">
                  <c:v>18948.869999999988</c:v>
                </c:pt>
                <c:pt idx="77">
                  <c:v>14481.020000000015</c:v>
                </c:pt>
                <c:pt idx="78">
                  <c:v>17660.290000000008</c:v>
                </c:pt>
                <c:pt idx="79">
                  <c:v>17119.289999999997</c:v>
                </c:pt>
                <c:pt idx="80">
                  <c:v>17971.849999999999</c:v>
                </c:pt>
                <c:pt idx="81">
                  <c:v>15532.529999999995</c:v>
                </c:pt>
                <c:pt idx="82">
                  <c:v>17741.459999999992</c:v>
                </c:pt>
                <c:pt idx="83">
                  <c:v>16884.379999999997</c:v>
                </c:pt>
                <c:pt idx="84">
                  <c:v>16149.64</c:v>
                </c:pt>
                <c:pt idx="85">
                  <c:v>18668.970000000012</c:v>
                </c:pt>
                <c:pt idx="86">
                  <c:v>16312.960000000005</c:v>
                </c:pt>
                <c:pt idx="87">
                  <c:v>15415.329999999998</c:v>
                </c:pt>
                <c:pt idx="88">
                  <c:v>16790.809999999994</c:v>
                </c:pt>
                <c:pt idx="89">
                  <c:v>15572.330000000004</c:v>
                </c:pt>
                <c:pt idx="90">
                  <c:v>17103.430000000008</c:v>
                </c:pt>
                <c:pt idx="91">
                  <c:v>16275.059999999998</c:v>
                </c:pt>
                <c:pt idx="92">
                  <c:v>16616.729999999996</c:v>
                </c:pt>
                <c:pt idx="93">
                  <c:v>14300.099999999997</c:v>
                </c:pt>
                <c:pt idx="94">
                  <c:v>16450.45</c:v>
                </c:pt>
                <c:pt idx="95">
                  <c:v>16310.019999999997</c:v>
                </c:pt>
                <c:pt idx="96">
                  <c:v>16276.260000000002</c:v>
                </c:pt>
                <c:pt idx="97">
                  <c:v>16778.2</c:v>
                </c:pt>
                <c:pt idx="98">
                  <c:v>19047.690000000017</c:v>
                </c:pt>
                <c:pt idx="99">
                  <c:v>17991.219999999998</c:v>
                </c:pt>
                <c:pt idx="100">
                  <c:v>19789.14</c:v>
                </c:pt>
                <c:pt idx="101">
                  <c:v>18232.789999999997</c:v>
                </c:pt>
                <c:pt idx="102">
                  <c:v>17416.970000000008</c:v>
                </c:pt>
                <c:pt idx="103">
                  <c:v>13965.430000000004</c:v>
                </c:pt>
                <c:pt idx="104">
                  <c:v>15647.499999999998</c:v>
                </c:pt>
                <c:pt idx="105">
                  <c:v>17137.410000000003</c:v>
                </c:pt>
                <c:pt idx="106">
                  <c:v>14603.819999999994</c:v>
                </c:pt>
                <c:pt idx="107">
                  <c:v>18999.159999999996</c:v>
                </c:pt>
                <c:pt idx="108">
                  <c:v>15326.149999999989</c:v>
                </c:pt>
                <c:pt idx="109">
                  <c:v>17434.039999999997</c:v>
                </c:pt>
                <c:pt idx="110">
                  <c:v>18489.869999999995</c:v>
                </c:pt>
                <c:pt idx="111">
                  <c:v>15533.739999999993</c:v>
                </c:pt>
                <c:pt idx="112">
                  <c:v>18939.790000000008</c:v>
                </c:pt>
                <c:pt idx="113">
                  <c:v>14560.650000000003</c:v>
                </c:pt>
                <c:pt idx="114">
                  <c:v>16658.189999999995</c:v>
                </c:pt>
                <c:pt idx="115">
                  <c:v>15858.239999999998</c:v>
                </c:pt>
                <c:pt idx="116">
                  <c:v>19618.979999999996</c:v>
                </c:pt>
                <c:pt idx="117">
                  <c:v>18636.649999999998</c:v>
                </c:pt>
                <c:pt idx="118">
                  <c:v>17671.930000000004</c:v>
                </c:pt>
                <c:pt idx="119">
                  <c:v>15273.940000000006</c:v>
                </c:pt>
                <c:pt idx="120">
                  <c:v>32111.449999999993</c:v>
                </c:pt>
                <c:pt idx="121">
                  <c:v>16711.399999999998</c:v>
                </c:pt>
                <c:pt idx="122">
                  <c:v>14727.310000000001</c:v>
                </c:pt>
                <c:pt idx="123">
                  <c:v>16010.729999999994</c:v>
                </c:pt>
                <c:pt idx="124">
                  <c:v>17384.800000000007</c:v>
                </c:pt>
                <c:pt idx="125">
                  <c:v>17604.700000000004</c:v>
                </c:pt>
                <c:pt idx="126">
                  <c:v>17496.46</c:v>
                </c:pt>
                <c:pt idx="127">
                  <c:v>12664.309999999998</c:v>
                </c:pt>
                <c:pt idx="128">
                  <c:v>14565.48</c:v>
                </c:pt>
                <c:pt idx="129">
                  <c:v>17243.500000000011</c:v>
                </c:pt>
                <c:pt idx="130">
                  <c:v>16829.930000000004</c:v>
                </c:pt>
                <c:pt idx="131">
                  <c:v>18314.830000000009</c:v>
                </c:pt>
                <c:pt idx="132">
                  <c:v>17998.090000000007</c:v>
                </c:pt>
                <c:pt idx="133">
                  <c:v>16171.519999999991</c:v>
                </c:pt>
                <c:pt idx="134">
                  <c:v>18138.139999999996</c:v>
                </c:pt>
                <c:pt idx="135">
                  <c:v>18244.150000000012</c:v>
                </c:pt>
                <c:pt idx="136">
                  <c:v>15890.289999999994</c:v>
                </c:pt>
                <c:pt idx="137">
                  <c:v>16451.230000000003</c:v>
                </c:pt>
                <c:pt idx="138">
                  <c:v>15394.769999999997</c:v>
                </c:pt>
                <c:pt idx="139">
                  <c:v>15724.199999999995</c:v>
                </c:pt>
                <c:pt idx="140">
                  <c:v>18492.98000000001</c:v>
                </c:pt>
                <c:pt idx="141">
                  <c:v>18650.860000000008</c:v>
                </c:pt>
                <c:pt idx="142">
                  <c:v>18589.669999999998</c:v>
                </c:pt>
                <c:pt idx="143">
                  <c:v>18356.760000000006</c:v>
                </c:pt>
                <c:pt idx="144">
                  <c:v>18007.219999999998</c:v>
                </c:pt>
                <c:pt idx="145">
                  <c:v>16364.559999999998</c:v>
                </c:pt>
                <c:pt idx="146">
                  <c:v>18389.060000000009</c:v>
                </c:pt>
                <c:pt idx="147">
                  <c:v>16289.269999999999</c:v>
                </c:pt>
                <c:pt idx="148">
                  <c:v>17014.880000000005</c:v>
                </c:pt>
                <c:pt idx="149">
                  <c:v>16814.050000000003</c:v>
                </c:pt>
                <c:pt idx="150">
                  <c:v>20542.239999999998</c:v>
                </c:pt>
                <c:pt idx="151">
                  <c:v>17230.22</c:v>
                </c:pt>
                <c:pt idx="152">
                  <c:v>17906.430000000011</c:v>
                </c:pt>
                <c:pt idx="153">
                  <c:v>16865.80000000001</c:v>
                </c:pt>
                <c:pt idx="154">
                  <c:v>17253.579999999994</c:v>
                </c:pt>
                <c:pt idx="155">
                  <c:v>17896.48</c:v>
                </c:pt>
                <c:pt idx="156">
                  <c:v>15124.239999999998</c:v>
                </c:pt>
                <c:pt idx="157">
                  <c:v>16638.830000000005</c:v>
                </c:pt>
                <c:pt idx="158">
                  <c:v>17591.669999999998</c:v>
                </c:pt>
                <c:pt idx="159">
                  <c:v>16272.669999999993</c:v>
                </c:pt>
                <c:pt idx="160">
                  <c:v>20122.849999999999</c:v>
                </c:pt>
                <c:pt idx="161">
                  <c:v>19613.18</c:v>
                </c:pt>
                <c:pt idx="162">
                  <c:v>19121.210000000006</c:v>
                </c:pt>
                <c:pt idx="163">
                  <c:v>17312.439999999999</c:v>
                </c:pt>
                <c:pt idx="164">
                  <c:v>18438.989999999998</c:v>
                </c:pt>
                <c:pt idx="165">
                  <c:v>18411.660000000007</c:v>
                </c:pt>
                <c:pt idx="166">
                  <c:v>17778.210000000006</c:v>
                </c:pt>
                <c:pt idx="167">
                  <c:v>16976.270000000011</c:v>
                </c:pt>
                <c:pt idx="168">
                  <c:v>15470.010000000006</c:v>
                </c:pt>
                <c:pt idx="169">
                  <c:v>16066.470000000001</c:v>
                </c:pt>
                <c:pt idx="170">
                  <c:v>17714.949999999993</c:v>
                </c:pt>
                <c:pt idx="171">
                  <c:v>17421.8</c:v>
                </c:pt>
                <c:pt idx="172">
                  <c:v>16092.419999999996</c:v>
                </c:pt>
                <c:pt idx="173">
                  <c:v>18082.790000000005</c:v>
                </c:pt>
                <c:pt idx="174">
                  <c:v>19534.810000000009</c:v>
                </c:pt>
                <c:pt idx="175">
                  <c:v>16479.36</c:v>
                </c:pt>
                <c:pt idx="176">
                  <c:v>17386.41</c:v>
                </c:pt>
                <c:pt idx="177">
                  <c:v>13530.880000000001</c:v>
                </c:pt>
                <c:pt idx="178">
                  <c:v>14999.010000000002</c:v>
                </c:pt>
                <c:pt idx="179">
                  <c:v>17731.009999999991</c:v>
                </c:pt>
                <c:pt idx="180">
                  <c:v>17894.11</c:v>
                </c:pt>
                <c:pt idx="181">
                  <c:v>13678.800000000007</c:v>
                </c:pt>
              </c:numCache>
            </c:numRef>
          </c:val>
          <c:smooth val="0"/>
          <c:extLst>
            <c:ext xmlns:c16="http://schemas.microsoft.com/office/drawing/2014/chart" uri="{C3380CC4-5D6E-409C-BE32-E72D297353CC}">
              <c16:uniqueId val="{00000001-3868-4767-9A2A-21A4B93CE59E}"/>
            </c:ext>
          </c:extLst>
        </c:ser>
        <c:dLbls>
          <c:showLegendKey val="0"/>
          <c:showVal val="0"/>
          <c:showCatName val="0"/>
          <c:showSerName val="0"/>
          <c:showPercent val="0"/>
          <c:showBubbleSize val="0"/>
        </c:dLbls>
        <c:smooth val="0"/>
        <c:axId val="21180879"/>
        <c:axId val="21181839"/>
      </c:lineChart>
      <c:catAx>
        <c:axId val="2118087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181839"/>
        <c:crosses val="autoZero"/>
        <c:auto val="1"/>
        <c:lblAlgn val="ctr"/>
        <c:lblOffset val="100"/>
        <c:noMultiLvlLbl val="0"/>
      </c:catAx>
      <c:valAx>
        <c:axId val="21181839"/>
        <c:scaling>
          <c:orientation val="minMax"/>
        </c:scaling>
        <c:delete val="0"/>
        <c:axPos val="l"/>
        <c:majorGridlines>
          <c:spPr>
            <a:ln w="9525" cap="flat" cmpd="sng" algn="ctr">
              <a:solidFill>
                <a:schemeClr val="tx1">
                  <a:lumMod val="15000"/>
                  <a:lumOff val="85000"/>
                </a:schemeClr>
              </a:solidFill>
              <a:round/>
            </a:ln>
            <a:effectLst/>
          </c:spPr>
        </c:majorGridlines>
        <c:numFmt formatCode="_([$$-409]* #,##0.00_);_([$$-409]* \(#,##0.00\);_([$$-409]*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18087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[Restaurant_combined_data.xlsx]meals_pivot!Total revenue from Meals</c:name>
    <c:fmtId val="35"/>
  </c:pivotSource>
  <c:chart>
    <c:title>
      <c:tx>
        <c:rich>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r>
              <a:rPr lang="en-US"/>
              <a:t>Total</a:t>
            </a:r>
            <a:r>
              <a:rPr lang="en-US" baseline="0"/>
              <a:t> revenue from meals</a:t>
            </a:r>
            <a:endParaRPr lang="en-US"/>
          </a:p>
        </c:rich>
      </c:tx>
      <c:overlay val="0"/>
      <c:spPr>
        <a:noFill/>
        <a:ln>
          <a:noFill/>
        </a:ln>
        <a:effectLst/>
      </c:spPr>
      <c:txPr>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endParaRPr lang="en-US"/>
        </a:p>
      </c:txPr>
    </c:title>
    <c:autoTitleDeleted val="0"/>
    <c:pivotFmts>
      <c:pivotFmt>
        <c:idx val="0"/>
        <c:spPr>
          <a:solidFill>
            <a:schemeClr val="accent1">
              <a:alpha val="7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alpha val="70000"/>
            </a:schemeClr>
          </a:solidFill>
          <a:ln w="28575" cap="rnd">
            <a:solidFill>
              <a:schemeClr val="accent1">
                <a:alpha val="7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alpha val="7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alpha val="70000"/>
            </a:schemeClr>
          </a:solidFill>
          <a:ln w="28575" cap="rnd">
            <a:solidFill>
              <a:schemeClr val="accent1">
                <a:alpha val="7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alpha val="7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alpha val="70000"/>
            </a:schemeClr>
          </a:solidFill>
          <a:ln w="28575" cap="rnd">
            <a:solidFill>
              <a:schemeClr val="accent1">
                <a:alpha val="7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alpha val="7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alpha val="70000"/>
            </a:schemeClr>
          </a:solidFill>
          <a:ln w="28575" cap="rnd">
            <a:solidFill>
              <a:schemeClr val="accent1">
                <a:alpha val="7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alpha val="7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alpha val="70000"/>
            </a:schemeClr>
          </a:solidFill>
          <a:ln w="28575" cap="rnd">
            <a:solidFill>
              <a:schemeClr val="accent1">
                <a:alpha val="7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meals_pivot!$B$3</c:f>
              <c:strCache>
                <c:ptCount val="1"/>
                <c:pt idx="0">
                  <c:v>Total Revenue</c:v>
                </c:pt>
              </c:strCache>
            </c:strRef>
          </c:tx>
          <c:spPr>
            <a:solidFill>
              <a:schemeClr val="accent1">
                <a:alpha val="70000"/>
              </a:schemeClr>
            </a:solidFill>
            <a:ln>
              <a:noFill/>
            </a:ln>
            <a:effectLst/>
          </c:spPr>
          <c:invertIfNegative val="0"/>
          <c:cat>
            <c:strRef>
              <c:f>meals_pivot!$A$4:$A$24</c:f>
              <c:strCache>
                <c:ptCount val="20"/>
                <c:pt idx="0">
                  <c:v>Cold-Beef-Main</c:v>
                </c:pt>
                <c:pt idx="1">
                  <c:v>Cold-Beef-Starter</c:v>
                </c:pt>
                <c:pt idx="2">
                  <c:v>Cold-Cheese-Desert</c:v>
                </c:pt>
                <c:pt idx="3">
                  <c:v>Cold-Cheese-Main</c:v>
                </c:pt>
                <c:pt idx="4">
                  <c:v>Cold-Cheese-Starter</c:v>
                </c:pt>
                <c:pt idx="5">
                  <c:v>Cold-Chicken-Main</c:v>
                </c:pt>
                <c:pt idx="6">
                  <c:v>Cold-Chicken-Starter</c:v>
                </c:pt>
                <c:pt idx="7">
                  <c:v>Cold-Vegan-Desert</c:v>
                </c:pt>
                <c:pt idx="8">
                  <c:v>Cold-Vegan-Main</c:v>
                </c:pt>
                <c:pt idx="9">
                  <c:v>Cold-Vegan-Starter</c:v>
                </c:pt>
                <c:pt idx="10">
                  <c:v>Hot-Beef-Main</c:v>
                </c:pt>
                <c:pt idx="11">
                  <c:v>Hot-Beef-Starter</c:v>
                </c:pt>
                <c:pt idx="12">
                  <c:v>Hot-Cheese-Desert</c:v>
                </c:pt>
                <c:pt idx="13">
                  <c:v>Hot-Cheese-Main</c:v>
                </c:pt>
                <c:pt idx="14">
                  <c:v>Hot-Cheese-Starter</c:v>
                </c:pt>
                <c:pt idx="15">
                  <c:v>Hot-Chicken-Main</c:v>
                </c:pt>
                <c:pt idx="16">
                  <c:v>Hot-Chicken-Starter</c:v>
                </c:pt>
                <c:pt idx="17">
                  <c:v>Hot-Vegan-Desert</c:v>
                </c:pt>
                <c:pt idx="18">
                  <c:v>Hot-Vegan-Main</c:v>
                </c:pt>
                <c:pt idx="19">
                  <c:v>Hot-Vegan-Starter</c:v>
                </c:pt>
              </c:strCache>
            </c:strRef>
          </c:cat>
          <c:val>
            <c:numRef>
              <c:f>meals_pivot!$B$4:$B$24</c:f>
              <c:numCache>
                <c:formatCode>_([$$-409]* #,##0.00_);_([$$-409]* \(#,##0.00\);_([$$-409]* "-"??_);_(@_)</c:formatCode>
                <c:ptCount val="20"/>
                <c:pt idx="0">
                  <c:v>729.59000000000015</c:v>
                </c:pt>
                <c:pt idx="1">
                  <c:v>581.94999999999993</c:v>
                </c:pt>
                <c:pt idx="2">
                  <c:v>1501.2500000000002</c:v>
                </c:pt>
                <c:pt idx="3">
                  <c:v>623.33000000000015</c:v>
                </c:pt>
                <c:pt idx="4">
                  <c:v>553.93000000000006</c:v>
                </c:pt>
                <c:pt idx="5">
                  <c:v>638.43000000000006</c:v>
                </c:pt>
                <c:pt idx="6">
                  <c:v>726.15</c:v>
                </c:pt>
                <c:pt idx="7">
                  <c:v>1280.0999999999997</c:v>
                </c:pt>
                <c:pt idx="8">
                  <c:v>599.16999999999996</c:v>
                </c:pt>
                <c:pt idx="9">
                  <c:v>632.84</c:v>
                </c:pt>
                <c:pt idx="10">
                  <c:v>482.25</c:v>
                </c:pt>
                <c:pt idx="11">
                  <c:v>506.17</c:v>
                </c:pt>
                <c:pt idx="12">
                  <c:v>1796.8099999999997</c:v>
                </c:pt>
                <c:pt idx="13">
                  <c:v>806.42000000000007</c:v>
                </c:pt>
                <c:pt idx="14">
                  <c:v>898.68</c:v>
                </c:pt>
                <c:pt idx="15">
                  <c:v>669.49</c:v>
                </c:pt>
                <c:pt idx="16">
                  <c:v>509.19</c:v>
                </c:pt>
                <c:pt idx="17">
                  <c:v>1268.24</c:v>
                </c:pt>
                <c:pt idx="18">
                  <c:v>594.92000000000007</c:v>
                </c:pt>
                <c:pt idx="19">
                  <c:v>428.30000000000007</c:v>
                </c:pt>
              </c:numCache>
            </c:numRef>
          </c:val>
          <c:extLst>
            <c:ext xmlns:c16="http://schemas.microsoft.com/office/drawing/2014/chart" uri="{C3380CC4-5D6E-409C-BE32-E72D297353CC}">
              <c16:uniqueId val="{00000000-E8DC-4703-80F0-E0C2F42D6076}"/>
            </c:ext>
          </c:extLst>
        </c:ser>
        <c:dLbls>
          <c:showLegendKey val="0"/>
          <c:showVal val="0"/>
          <c:showCatName val="0"/>
          <c:showSerName val="0"/>
          <c:showPercent val="0"/>
          <c:showBubbleSize val="0"/>
        </c:dLbls>
        <c:gapWidth val="80"/>
        <c:axId val="113887616"/>
        <c:axId val="113893856"/>
      </c:barChart>
      <c:lineChart>
        <c:grouping val="standard"/>
        <c:varyColors val="0"/>
        <c:ser>
          <c:idx val="1"/>
          <c:order val="1"/>
          <c:tx>
            <c:strRef>
              <c:f>meals_pivot!$C$3</c:f>
              <c:strCache>
                <c:ptCount val="1"/>
                <c:pt idx="0">
                  <c:v>Number of Meals </c:v>
                </c:pt>
              </c:strCache>
            </c:strRef>
          </c:tx>
          <c:spPr>
            <a:ln w="28575" cap="rnd">
              <a:solidFill>
                <a:schemeClr val="accent2">
                  <a:alpha val="70000"/>
                </a:schemeClr>
              </a:solidFill>
              <a:round/>
            </a:ln>
            <a:effectLst/>
          </c:spPr>
          <c:marker>
            <c:symbol val="none"/>
          </c:marker>
          <c:cat>
            <c:strRef>
              <c:f>meals_pivot!$A$4:$A$24</c:f>
              <c:strCache>
                <c:ptCount val="20"/>
                <c:pt idx="0">
                  <c:v>Cold-Beef-Main</c:v>
                </c:pt>
                <c:pt idx="1">
                  <c:v>Cold-Beef-Starter</c:v>
                </c:pt>
                <c:pt idx="2">
                  <c:v>Cold-Cheese-Desert</c:v>
                </c:pt>
                <c:pt idx="3">
                  <c:v>Cold-Cheese-Main</c:v>
                </c:pt>
                <c:pt idx="4">
                  <c:v>Cold-Cheese-Starter</c:v>
                </c:pt>
                <c:pt idx="5">
                  <c:v>Cold-Chicken-Main</c:v>
                </c:pt>
                <c:pt idx="6">
                  <c:v>Cold-Chicken-Starter</c:v>
                </c:pt>
                <c:pt idx="7">
                  <c:v>Cold-Vegan-Desert</c:v>
                </c:pt>
                <c:pt idx="8">
                  <c:v>Cold-Vegan-Main</c:v>
                </c:pt>
                <c:pt idx="9">
                  <c:v>Cold-Vegan-Starter</c:v>
                </c:pt>
                <c:pt idx="10">
                  <c:v>Hot-Beef-Main</c:v>
                </c:pt>
                <c:pt idx="11">
                  <c:v>Hot-Beef-Starter</c:v>
                </c:pt>
                <c:pt idx="12">
                  <c:v>Hot-Cheese-Desert</c:v>
                </c:pt>
                <c:pt idx="13">
                  <c:v>Hot-Cheese-Main</c:v>
                </c:pt>
                <c:pt idx="14">
                  <c:v>Hot-Cheese-Starter</c:v>
                </c:pt>
                <c:pt idx="15">
                  <c:v>Hot-Chicken-Main</c:v>
                </c:pt>
                <c:pt idx="16">
                  <c:v>Hot-Chicken-Starter</c:v>
                </c:pt>
                <c:pt idx="17">
                  <c:v>Hot-Vegan-Desert</c:v>
                </c:pt>
                <c:pt idx="18">
                  <c:v>Hot-Vegan-Main</c:v>
                </c:pt>
                <c:pt idx="19">
                  <c:v>Hot-Vegan-Starter</c:v>
                </c:pt>
              </c:strCache>
            </c:strRef>
          </c:cat>
          <c:val>
            <c:numRef>
              <c:f>meals_pivot!$C$4:$C$24</c:f>
              <c:numCache>
                <c:formatCode>General</c:formatCode>
                <c:ptCount val="20"/>
                <c:pt idx="0">
                  <c:v>16</c:v>
                </c:pt>
                <c:pt idx="1">
                  <c:v>12</c:v>
                </c:pt>
                <c:pt idx="2">
                  <c:v>37</c:v>
                </c:pt>
                <c:pt idx="3">
                  <c:v>17</c:v>
                </c:pt>
                <c:pt idx="4">
                  <c:v>14</c:v>
                </c:pt>
                <c:pt idx="5">
                  <c:v>14</c:v>
                </c:pt>
                <c:pt idx="6">
                  <c:v>14</c:v>
                </c:pt>
                <c:pt idx="7">
                  <c:v>29</c:v>
                </c:pt>
                <c:pt idx="8">
                  <c:v>13</c:v>
                </c:pt>
                <c:pt idx="9">
                  <c:v>13</c:v>
                </c:pt>
                <c:pt idx="10">
                  <c:v>10</c:v>
                </c:pt>
                <c:pt idx="11">
                  <c:v>13</c:v>
                </c:pt>
                <c:pt idx="12">
                  <c:v>36</c:v>
                </c:pt>
                <c:pt idx="13">
                  <c:v>17</c:v>
                </c:pt>
                <c:pt idx="14">
                  <c:v>18</c:v>
                </c:pt>
                <c:pt idx="15">
                  <c:v>14</c:v>
                </c:pt>
                <c:pt idx="16">
                  <c:v>10</c:v>
                </c:pt>
                <c:pt idx="17">
                  <c:v>31</c:v>
                </c:pt>
                <c:pt idx="18">
                  <c:v>13</c:v>
                </c:pt>
                <c:pt idx="19">
                  <c:v>9</c:v>
                </c:pt>
              </c:numCache>
            </c:numRef>
          </c:val>
          <c:smooth val="0"/>
          <c:extLst>
            <c:ext xmlns:c16="http://schemas.microsoft.com/office/drawing/2014/chart" uri="{C3380CC4-5D6E-409C-BE32-E72D297353CC}">
              <c16:uniqueId val="{00000001-E8DC-4703-80F0-E0C2F42D6076}"/>
            </c:ext>
          </c:extLst>
        </c:ser>
        <c:dLbls>
          <c:showLegendKey val="0"/>
          <c:showVal val="0"/>
          <c:showCatName val="0"/>
          <c:showSerName val="0"/>
          <c:showPercent val="0"/>
          <c:showBubbleSize val="0"/>
        </c:dLbls>
        <c:marker val="1"/>
        <c:smooth val="0"/>
        <c:axId val="1771038351"/>
        <c:axId val="1771038831"/>
      </c:lineChart>
      <c:catAx>
        <c:axId val="113887616"/>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113893856"/>
        <c:crosses val="autoZero"/>
        <c:auto val="1"/>
        <c:lblAlgn val="ctr"/>
        <c:lblOffset val="100"/>
        <c:noMultiLvlLbl val="0"/>
      </c:catAx>
      <c:valAx>
        <c:axId val="113893856"/>
        <c:scaling>
          <c:orientation val="minMax"/>
        </c:scaling>
        <c:delete val="0"/>
        <c:axPos val="l"/>
        <c:majorGridlines>
          <c:spPr>
            <a:ln w="9525" cap="flat" cmpd="sng" algn="ctr">
              <a:solidFill>
                <a:schemeClr val="tx1">
                  <a:lumMod val="5000"/>
                  <a:lumOff val="95000"/>
                </a:schemeClr>
              </a:solidFill>
              <a:round/>
            </a:ln>
            <a:effectLst/>
          </c:spPr>
        </c:majorGridlines>
        <c:numFmt formatCode="_([$$-409]* #,##0.00_);_([$$-409]* \(#,##0.00\);_([$$-409]*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113887616"/>
        <c:crosses val="autoZero"/>
        <c:crossBetween val="between"/>
      </c:valAx>
      <c:valAx>
        <c:axId val="1771038831"/>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1771038351"/>
        <c:crosses val="max"/>
        <c:crossBetween val="between"/>
      </c:valAx>
      <c:catAx>
        <c:axId val="1771038351"/>
        <c:scaling>
          <c:orientation val="minMax"/>
        </c:scaling>
        <c:delete val="1"/>
        <c:axPos val="b"/>
        <c:numFmt formatCode="General" sourceLinked="1"/>
        <c:majorTickMark val="out"/>
        <c:minorTickMark val="none"/>
        <c:tickLblPos val="nextTo"/>
        <c:crossAx val="1771038831"/>
        <c:crosses val="autoZero"/>
        <c:auto val="1"/>
        <c:lblAlgn val="ctr"/>
        <c:lblOffset val="100"/>
        <c:noMultiLvlLbl val="0"/>
      </c:cat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[Restaurant_combined_data.xlsx]top_5_cust!Top 5 customers</c:name>
    <c:fmtId val="6"/>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top_5_cust!$B$3:$B$4</c:f>
              <c:strCache>
                <c:ptCount val="1"/>
                <c:pt idx="0">
                  <c:v>Asian</c:v>
                </c:pt>
              </c:strCache>
            </c:strRef>
          </c:tx>
          <c:spPr>
            <a:solidFill>
              <a:schemeClr val="accent1"/>
            </a:solidFill>
            <a:ln>
              <a:noFill/>
            </a:ln>
            <a:effectLst/>
          </c:spPr>
          <c:invertIfNegative val="0"/>
          <c:cat>
            <c:strRef>
              <c:f>top_5_cust!$A$5:$A$10</c:f>
              <c:strCache>
                <c:ptCount val="5"/>
                <c:pt idx="0">
                  <c:v>Anton Ray</c:v>
                </c:pt>
                <c:pt idx="1">
                  <c:v>Essa Hope</c:v>
                </c:pt>
                <c:pt idx="2">
                  <c:v>Faith Owen</c:v>
                </c:pt>
                <c:pt idx="3">
                  <c:v>Lynn Mackie</c:v>
                </c:pt>
                <c:pt idx="4">
                  <c:v>Macie Lara</c:v>
                </c:pt>
              </c:strCache>
            </c:strRef>
          </c:cat>
          <c:val>
            <c:numRef>
              <c:f>top_5_cust!$B$5:$B$10</c:f>
              <c:numCache>
                <c:formatCode>_([$$-409]* #,##0.00_);_([$$-409]* \(#,##0.00\);_([$$-409]* "-"??_);_(@_)</c:formatCode>
                <c:ptCount val="5"/>
                <c:pt idx="0">
                  <c:v>3745.21</c:v>
                </c:pt>
                <c:pt idx="1">
                  <c:v>4839.6400000000012</c:v>
                </c:pt>
                <c:pt idx="2">
                  <c:v>5607.7699999999995</c:v>
                </c:pt>
                <c:pt idx="3">
                  <c:v>5214.5000000000009</c:v>
                </c:pt>
                <c:pt idx="4">
                  <c:v>3929.5599999999995</c:v>
                </c:pt>
              </c:numCache>
            </c:numRef>
          </c:val>
          <c:extLst>
            <c:ext xmlns:c16="http://schemas.microsoft.com/office/drawing/2014/chart" uri="{C3380CC4-5D6E-409C-BE32-E72D297353CC}">
              <c16:uniqueId val="{00000000-9B5F-4975-87A7-3DCD1B030D27}"/>
            </c:ext>
          </c:extLst>
        </c:ser>
        <c:ser>
          <c:idx val="1"/>
          <c:order val="1"/>
          <c:tx>
            <c:strRef>
              <c:f>top_5_cust!$C$3:$C$4</c:f>
              <c:strCache>
                <c:ptCount val="1"/>
                <c:pt idx="0">
                  <c:v>Fast Food</c:v>
                </c:pt>
              </c:strCache>
            </c:strRef>
          </c:tx>
          <c:spPr>
            <a:solidFill>
              <a:schemeClr val="accent2"/>
            </a:solidFill>
            <a:ln>
              <a:noFill/>
            </a:ln>
            <a:effectLst/>
          </c:spPr>
          <c:invertIfNegative val="0"/>
          <c:cat>
            <c:strRef>
              <c:f>top_5_cust!$A$5:$A$10</c:f>
              <c:strCache>
                <c:ptCount val="5"/>
                <c:pt idx="0">
                  <c:v>Anton Ray</c:v>
                </c:pt>
                <c:pt idx="1">
                  <c:v>Essa Hope</c:v>
                </c:pt>
                <c:pt idx="2">
                  <c:v>Faith Owen</c:v>
                </c:pt>
                <c:pt idx="3">
                  <c:v>Lynn Mackie</c:v>
                </c:pt>
                <c:pt idx="4">
                  <c:v>Macie Lara</c:v>
                </c:pt>
              </c:strCache>
            </c:strRef>
          </c:cat>
          <c:val>
            <c:numRef>
              <c:f>top_5_cust!$C$5:$C$10</c:f>
              <c:numCache>
                <c:formatCode>_([$$-409]* #,##0.00_);_([$$-409]* \(#,##0.00\);_([$$-409]* "-"??_);_(@_)</c:formatCode>
                <c:ptCount val="5"/>
                <c:pt idx="0">
                  <c:v>6714.42</c:v>
                </c:pt>
                <c:pt idx="1">
                  <c:v>5016.1400000000021</c:v>
                </c:pt>
                <c:pt idx="2">
                  <c:v>5851.71</c:v>
                </c:pt>
                <c:pt idx="3">
                  <c:v>5137.619999999999</c:v>
                </c:pt>
                <c:pt idx="4">
                  <c:v>6611.9900000000016</c:v>
                </c:pt>
              </c:numCache>
            </c:numRef>
          </c:val>
          <c:extLst>
            <c:ext xmlns:c16="http://schemas.microsoft.com/office/drawing/2014/chart" uri="{C3380CC4-5D6E-409C-BE32-E72D297353CC}">
              <c16:uniqueId val="{00000001-9B5F-4975-87A7-3DCD1B030D27}"/>
            </c:ext>
          </c:extLst>
        </c:ser>
        <c:ser>
          <c:idx val="2"/>
          <c:order val="2"/>
          <c:tx>
            <c:strRef>
              <c:f>top_5_cust!$D$3:$D$4</c:f>
              <c:strCache>
                <c:ptCount val="1"/>
                <c:pt idx="0">
                  <c:v>Homemade</c:v>
                </c:pt>
              </c:strCache>
            </c:strRef>
          </c:tx>
          <c:spPr>
            <a:solidFill>
              <a:schemeClr val="accent3"/>
            </a:solidFill>
            <a:ln>
              <a:noFill/>
            </a:ln>
            <a:effectLst/>
          </c:spPr>
          <c:invertIfNegative val="0"/>
          <c:cat>
            <c:strRef>
              <c:f>top_5_cust!$A$5:$A$10</c:f>
              <c:strCache>
                <c:ptCount val="5"/>
                <c:pt idx="0">
                  <c:v>Anton Ray</c:v>
                </c:pt>
                <c:pt idx="1">
                  <c:v>Essa Hope</c:v>
                </c:pt>
                <c:pt idx="2">
                  <c:v>Faith Owen</c:v>
                </c:pt>
                <c:pt idx="3">
                  <c:v>Lynn Mackie</c:v>
                </c:pt>
                <c:pt idx="4">
                  <c:v>Macie Lara</c:v>
                </c:pt>
              </c:strCache>
            </c:strRef>
          </c:cat>
          <c:val>
            <c:numRef>
              <c:f>top_5_cust!$D$5:$D$10</c:f>
              <c:numCache>
                <c:formatCode>_([$$-409]* #,##0.00_);_([$$-409]* \(#,##0.00\);_([$$-409]* "-"??_);_(@_)</c:formatCode>
                <c:ptCount val="5"/>
                <c:pt idx="0">
                  <c:v>2674.92</c:v>
                </c:pt>
                <c:pt idx="1">
                  <c:v>2378.8300000000004</c:v>
                </c:pt>
                <c:pt idx="2">
                  <c:v>2711.5000000000005</c:v>
                </c:pt>
                <c:pt idx="3">
                  <c:v>2321.0299999999997</c:v>
                </c:pt>
                <c:pt idx="4">
                  <c:v>1996.7400000000002</c:v>
                </c:pt>
              </c:numCache>
            </c:numRef>
          </c:val>
          <c:extLst>
            <c:ext xmlns:c16="http://schemas.microsoft.com/office/drawing/2014/chart" uri="{C3380CC4-5D6E-409C-BE32-E72D297353CC}">
              <c16:uniqueId val="{00000002-9B5F-4975-87A7-3DCD1B030D27}"/>
            </c:ext>
          </c:extLst>
        </c:ser>
        <c:ser>
          <c:idx val="3"/>
          <c:order val="3"/>
          <c:tx>
            <c:strRef>
              <c:f>top_5_cust!$E$3:$E$4</c:f>
              <c:strCache>
                <c:ptCount val="1"/>
                <c:pt idx="0">
                  <c:v>Indian</c:v>
                </c:pt>
              </c:strCache>
            </c:strRef>
          </c:tx>
          <c:spPr>
            <a:solidFill>
              <a:schemeClr val="accent4"/>
            </a:solidFill>
            <a:ln>
              <a:noFill/>
            </a:ln>
            <a:effectLst/>
          </c:spPr>
          <c:invertIfNegative val="0"/>
          <c:cat>
            <c:strRef>
              <c:f>top_5_cust!$A$5:$A$10</c:f>
              <c:strCache>
                <c:ptCount val="5"/>
                <c:pt idx="0">
                  <c:v>Anton Ray</c:v>
                </c:pt>
                <c:pt idx="1">
                  <c:v>Essa Hope</c:v>
                </c:pt>
                <c:pt idx="2">
                  <c:v>Faith Owen</c:v>
                </c:pt>
                <c:pt idx="3">
                  <c:v>Lynn Mackie</c:v>
                </c:pt>
                <c:pt idx="4">
                  <c:v>Macie Lara</c:v>
                </c:pt>
              </c:strCache>
            </c:strRef>
          </c:cat>
          <c:val>
            <c:numRef>
              <c:f>top_5_cust!$E$5:$E$10</c:f>
              <c:numCache>
                <c:formatCode>_([$$-409]* #,##0.00_);_([$$-409]* \(#,##0.00\);_([$$-409]* "-"??_);_(@_)</c:formatCode>
                <c:ptCount val="5"/>
                <c:pt idx="0">
                  <c:v>4467.1000000000004</c:v>
                </c:pt>
                <c:pt idx="1">
                  <c:v>3446.01</c:v>
                </c:pt>
                <c:pt idx="2">
                  <c:v>3018.8400000000006</c:v>
                </c:pt>
                <c:pt idx="3">
                  <c:v>4187.1599999999989</c:v>
                </c:pt>
                <c:pt idx="4">
                  <c:v>4272.12</c:v>
                </c:pt>
              </c:numCache>
            </c:numRef>
          </c:val>
          <c:extLst>
            <c:ext xmlns:c16="http://schemas.microsoft.com/office/drawing/2014/chart" uri="{C3380CC4-5D6E-409C-BE32-E72D297353CC}">
              <c16:uniqueId val="{00000003-9B5F-4975-87A7-3DCD1B030D27}"/>
            </c:ext>
          </c:extLst>
        </c:ser>
        <c:ser>
          <c:idx val="4"/>
          <c:order val="4"/>
          <c:tx>
            <c:strRef>
              <c:f>top_5_cust!$F$3:$F$4</c:f>
              <c:strCache>
                <c:ptCount val="1"/>
                <c:pt idx="0">
                  <c:v>Italian</c:v>
                </c:pt>
              </c:strCache>
            </c:strRef>
          </c:tx>
          <c:spPr>
            <a:solidFill>
              <a:schemeClr val="accent5"/>
            </a:solidFill>
            <a:ln>
              <a:noFill/>
            </a:ln>
            <a:effectLst/>
          </c:spPr>
          <c:invertIfNegative val="0"/>
          <c:cat>
            <c:strRef>
              <c:f>top_5_cust!$A$5:$A$10</c:f>
              <c:strCache>
                <c:ptCount val="5"/>
                <c:pt idx="0">
                  <c:v>Anton Ray</c:v>
                </c:pt>
                <c:pt idx="1">
                  <c:v>Essa Hope</c:v>
                </c:pt>
                <c:pt idx="2">
                  <c:v>Faith Owen</c:v>
                </c:pt>
                <c:pt idx="3">
                  <c:v>Lynn Mackie</c:v>
                </c:pt>
                <c:pt idx="4">
                  <c:v>Macie Lara</c:v>
                </c:pt>
              </c:strCache>
            </c:strRef>
          </c:cat>
          <c:val>
            <c:numRef>
              <c:f>top_5_cust!$F$5:$F$10</c:f>
              <c:numCache>
                <c:formatCode>_([$$-409]* #,##0.00_);_([$$-409]* \(#,##0.00\);_([$$-409]* "-"??_);_(@_)</c:formatCode>
                <c:ptCount val="5"/>
                <c:pt idx="0">
                  <c:v>1383.6800000000003</c:v>
                </c:pt>
                <c:pt idx="1">
                  <c:v>3268.5800000000004</c:v>
                </c:pt>
                <c:pt idx="2">
                  <c:v>2827.6999999999994</c:v>
                </c:pt>
                <c:pt idx="3">
                  <c:v>2989.41</c:v>
                </c:pt>
                <c:pt idx="4">
                  <c:v>2540.59</c:v>
                </c:pt>
              </c:numCache>
            </c:numRef>
          </c:val>
          <c:extLst>
            <c:ext xmlns:c16="http://schemas.microsoft.com/office/drawing/2014/chart" uri="{C3380CC4-5D6E-409C-BE32-E72D297353CC}">
              <c16:uniqueId val="{00000004-9B5F-4975-87A7-3DCD1B030D27}"/>
            </c:ext>
          </c:extLst>
        </c:ser>
        <c:dLbls>
          <c:showLegendKey val="0"/>
          <c:showVal val="0"/>
          <c:showCatName val="0"/>
          <c:showSerName val="0"/>
          <c:showPercent val="0"/>
          <c:showBubbleSize val="0"/>
        </c:dLbls>
        <c:gapWidth val="219"/>
        <c:overlap val="-27"/>
        <c:axId val="44252287"/>
        <c:axId val="44252767"/>
      </c:barChart>
      <c:catAx>
        <c:axId val="442522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4252767"/>
        <c:crosses val="autoZero"/>
        <c:auto val="1"/>
        <c:lblAlgn val="ctr"/>
        <c:lblOffset val="100"/>
        <c:noMultiLvlLbl val="0"/>
      </c:catAx>
      <c:valAx>
        <c:axId val="44252767"/>
        <c:scaling>
          <c:orientation val="minMax"/>
        </c:scaling>
        <c:delete val="0"/>
        <c:axPos val="l"/>
        <c:majorGridlines>
          <c:spPr>
            <a:ln w="9525" cap="flat" cmpd="sng" algn="ctr">
              <a:solidFill>
                <a:schemeClr val="tx1">
                  <a:lumMod val="15000"/>
                  <a:lumOff val="85000"/>
                </a:schemeClr>
              </a:solidFill>
              <a:round/>
            </a:ln>
            <a:effectLst/>
          </c:spPr>
        </c:majorGridlines>
        <c:numFmt formatCode="_([$$-409]* #,##0.00_);_([$$-409]* \(#,##0.00\);_([$$-409]*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425228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8">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82D8957-72AB-A29A-19B5-D9A6DC0A665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E361896-FEE9-A155-B858-BBEA5EAEC30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2F42A35-20BA-496D-8F1E-3B7A288F9AF5}" type="datetimeFigureOut">
              <a:rPr lang="en-US" smtClean="0"/>
              <a:t>9/26/2025</a:t>
            </a:fld>
            <a:endParaRPr lang="en-US"/>
          </a:p>
        </p:txBody>
      </p:sp>
      <p:sp>
        <p:nvSpPr>
          <p:cNvPr id="4" name="Footer Placeholder 3">
            <a:extLst>
              <a:ext uri="{FF2B5EF4-FFF2-40B4-BE49-F238E27FC236}">
                <a16:creationId xmlns:a16="http://schemas.microsoft.com/office/drawing/2014/main" id="{3E16BD16-8D3F-237A-8716-BA409E82964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5B6E726-4C54-D86B-EA48-DC87BC238DE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6D9AA19-F01C-4E9D-BDCC-910D91840AE2}" type="slidenum">
              <a:rPr lang="en-US" smtClean="0"/>
              <a:t>‹#›</a:t>
            </a:fld>
            <a:endParaRPr lang="en-US"/>
          </a:p>
        </p:txBody>
      </p:sp>
    </p:spTree>
    <p:extLst>
      <p:ext uri="{BB962C8B-B14F-4D97-AF65-F5344CB8AC3E}">
        <p14:creationId xmlns:p14="http://schemas.microsoft.com/office/powerpoint/2010/main" val="1882803965"/>
      </p:ext>
    </p:extLst>
  </p:cSld>
  <p:clrMap bg1="lt1" tx1="dk1" bg2="lt2" tx2="dk2" accent1="accent1" accent2="accent2" accent3="accent3" accent4="accent4" accent5="accent5" accent6="accent6" hlink="hlink" folHlink="folHlink"/>
</p:handoutMaster>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156EAD-E34D-4044-8A02-117CEB5AEC2C}" type="datetimeFigureOut">
              <a:rPr lang="en-US" smtClean="0"/>
              <a:t>9/26/2025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5439D3-C9E6-4CC7-B501-0807DE6BF549}" type="slidenum">
              <a:rPr lang="en-US" smtClean="0"/>
              <a:t>‹#›</a:t>
            </a:fld>
            <a:endParaRPr lang="en-US"/>
          </a:p>
        </p:txBody>
      </p:sp>
    </p:spTree>
    <p:extLst>
      <p:ext uri="{BB962C8B-B14F-4D97-AF65-F5344CB8AC3E}">
        <p14:creationId xmlns:p14="http://schemas.microsoft.com/office/powerpoint/2010/main" val="31520035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E58F4B2-31ED-4CC8-9CB3-844A8807EE5C}"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5841B-DD0D-47A3-8DB8-32341D6C63A9}"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9194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58F4B2-31ED-4CC8-9CB3-844A8807EE5C}"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5841B-DD0D-47A3-8DB8-32341D6C63A9}" type="slidenum">
              <a:rPr lang="en-US" smtClean="0"/>
              <a:t>‹#›</a:t>
            </a:fld>
            <a:endParaRPr lang="en-US"/>
          </a:p>
        </p:txBody>
      </p:sp>
    </p:spTree>
    <p:extLst>
      <p:ext uri="{BB962C8B-B14F-4D97-AF65-F5344CB8AC3E}">
        <p14:creationId xmlns:p14="http://schemas.microsoft.com/office/powerpoint/2010/main" val="19635535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58F4B2-31ED-4CC8-9CB3-844A8807EE5C}"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5841B-DD0D-47A3-8DB8-32341D6C63A9}" type="slidenum">
              <a:rPr lang="en-US" smtClean="0"/>
              <a:t>‹#›</a:t>
            </a:fld>
            <a:endParaRPr lang="en-US"/>
          </a:p>
        </p:txBody>
      </p:sp>
    </p:spTree>
    <p:extLst>
      <p:ext uri="{BB962C8B-B14F-4D97-AF65-F5344CB8AC3E}">
        <p14:creationId xmlns:p14="http://schemas.microsoft.com/office/powerpoint/2010/main" val="23594901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58F4B2-31ED-4CC8-9CB3-844A8807EE5C}"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5841B-DD0D-47A3-8DB8-32341D6C63A9}" type="slidenum">
              <a:rPr lang="en-US" smtClean="0"/>
              <a:t>‹#›</a:t>
            </a:fld>
            <a:endParaRPr lang="en-US"/>
          </a:p>
        </p:txBody>
      </p:sp>
    </p:spTree>
    <p:extLst>
      <p:ext uri="{BB962C8B-B14F-4D97-AF65-F5344CB8AC3E}">
        <p14:creationId xmlns:p14="http://schemas.microsoft.com/office/powerpoint/2010/main" val="2515606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E58F4B2-31ED-4CC8-9CB3-844A8807EE5C}"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5841B-DD0D-47A3-8DB8-32341D6C63A9}"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9005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E58F4B2-31ED-4CC8-9CB3-844A8807EE5C}" type="datetimeFigureOut">
              <a:rPr lang="en-US" smtClean="0"/>
              <a:t>9/26/2025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5841B-DD0D-47A3-8DB8-32341D6C63A9}" type="slidenum">
              <a:rPr lang="en-US" smtClean="0"/>
              <a:t>‹#›</a:t>
            </a:fld>
            <a:endParaRPr lang="en-US"/>
          </a:p>
        </p:txBody>
      </p:sp>
    </p:spTree>
    <p:extLst>
      <p:ext uri="{BB962C8B-B14F-4D97-AF65-F5344CB8AC3E}">
        <p14:creationId xmlns:p14="http://schemas.microsoft.com/office/powerpoint/2010/main" val="1873675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E58F4B2-31ED-4CC8-9CB3-844A8807EE5C}" type="datetimeFigureOut">
              <a:rPr lang="en-US" smtClean="0"/>
              <a:t>9/26/2025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F5841B-DD0D-47A3-8DB8-32341D6C63A9}" type="slidenum">
              <a:rPr lang="en-US" smtClean="0"/>
              <a:t>‹#›</a:t>
            </a:fld>
            <a:endParaRPr lang="en-US"/>
          </a:p>
        </p:txBody>
      </p:sp>
    </p:spTree>
    <p:extLst>
      <p:ext uri="{BB962C8B-B14F-4D97-AF65-F5344CB8AC3E}">
        <p14:creationId xmlns:p14="http://schemas.microsoft.com/office/powerpoint/2010/main" val="1807456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E58F4B2-31ED-4CC8-9CB3-844A8807EE5C}" type="datetimeFigureOut">
              <a:rPr lang="en-US" smtClean="0"/>
              <a:t>9/26/2025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F5841B-DD0D-47A3-8DB8-32341D6C63A9}" type="slidenum">
              <a:rPr lang="en-US" smtClean="0"/>
              <a:t>‹#›</a:t>
            </a:fld>
            <a:endParaRPr lang="en-US"/>
          </a:p>
        </p:txBody>
      </p:sp>
    </p:spTree>
    <p:extLst>
      <p:ext uri="{BB962C8B-B14F-4D97-AF65-F5344CB8AC3E}">
        <p14:creationId xmlns:p14="http://schemas.microsoft.com/office/powerpoint/2010/main" val="803720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 name="Date Placeholder 6"/>
          <p:cNvSpPr>
            <a:spLocks noGrp="1"/>
          </p:cNvSpPr>
          <p:nvPr>
            <p:ph type="dt" sz="half" idx="10"/>
          </p:nvPr>
        </p:nvSpPr>
        <p:spPr/>
        <p:txBody>
          <a:bodyPr/>
          <a:lstStyle/>
          <a:p>
            <a:fld id="{9E58F4B2-31ED-4CC8-9CB3-844A8807EE5C}" type="datetimeFigureOut">
              <a:rPr lang="en-US" smtClean="0"/>
              <a:t>9/26/2025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6F5841B-DD0D-47A3-8DB8-32341D6C63A9}" type="slidenum">
              <a:rPr lang="en-US" smtClean="0"/>
              <a:t>‹#›</a:t>
            </a:fld>
            <a:endParaRPr lang="en-US"/>
          </a:p>
        </p:txBody>
      </p:sp>
    </p:spTree>
    <p:extLst>
      <p:ext uri="{BB962C8B-B14F-4D97-AF65-F5344CB8AC3E}">
        <p14:creationId xmlns:p14="http://schemas.microsoft.com/office/powerpoint/2010/main" val="1560353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E58F4B2-31ED-4CC8-9CB3-844A8807EE5C}" type="datetimeFigureOut">
              <a:rPr lang="en-US" smtClean="0"/>
              <a:t>9/26/2025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6F5841B-DD0D-47A3-8DB8-32341D6C63A9}" type="slidenum">
              <a:rPr lang="en-US" smtClean="0"/>
              <a:t>‹#›</a:t>
            </a:fld>
            <a:endParaRPr lang="en-US"/>
          </a:p>
        </p:txBody>
      </p:sp>
    </p:spTree>
    <p:extLst>
      <p:ext uri="{BB962C8B-B14F-4D97-AF65-F5344CB8AC3E}">
        <p14:creationId xmlns:p14="http://schemas.microsoft.com/office/powerpoint/2010/main" val="14062184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58F4B2-31ED-4CC8-9CB3-844A8807EE5C}" type="datetimeFigureOut">
              <a:rPr lang="en-US" smtClean="0"/>
              <a:t>9/26/2025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5841B-DD0D-47A3-8DB8-32341D6C63A9}" type="slidenum">
              <a:rPr lang="en-US" smtClean="0"/>
              <a:t>‹#›</a:t>
            </a:fld>
            <a:endParaRPr lang="en-US"/>
          </a:p>
        </p:txBody>
      </p:sp>
    </p:spTree>
    <p:extLst>
      <p:ext uri="{BB962C8B-B14F-4D97-AF65-F5344CB8AC3E}">
        <p14:creationId xmlns:p14="http://schemas.microsoft.com/office/powerpoint/2010/main" val="947638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E58F4B2-31ED-4CC8-9CB3-844A8807EE5C}" type="datetimeFigureOut">
              <a:rPr lang="en-US" smtClean="0"/>
              <a:t>9/26/2025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6F5841B-DD0D-47A3-8DB8-32341D6C63A9}"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0394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8ACD7-FAB2-3B8E-F8F9-226E3F03C666}"/>
              </a:ext>
            </a:extLst>
          </p:cNvPr>
          <p:cNvSpPr>
            <a:spLocks noGrp="1"/>
          </p:cNvSpPr>
          <p:nvPr>
            <p:ph type="ctrTitle"/>
          </p:nvPr>
        </p:nvSpPr>
        <p:spPr/>
        <p:txBody>
          <a:bodyPr/>
          <a:lstStyle/>
          <a:p>
            <a:r>
              <a:rPr lang="en-US" dirty="0"/>
              <a:t>Restaurant Report</a:t>
            </a:r>
          </a:p>
        </p:txBody>
      </p:sp>
      <p:sp>
        <p:nvSpPr>
          <p:cNvPr id="3" name="Subtitle 2">
            <a:extLst>
              <a:ext uri="{FF2B5EF4-FFF2-40B4-BE49-F238E27FC236}">
                <a16:creationId xmlns:a16="http://schemas.microsoft.com/office/drawing/2014/main" id="{BF009A03-D13D-48E0-A2F8-87984D07C5A1}"/>
              </a:ext>
            </a:extLst>
          </p:cNvPr>
          <p:cNvSpPr>
            <a:spLocks noGrp="1"/>
          </p:cNvSpPr>
          <p:nvPr>
            <p:ph type="subTitle" idx="1"/>
          </p:nvPr>
        </p:nvSpPr>
        <p:spPr/>
        <p:txBody>
          <a:bodyPr>
            <a:normAutofit fontScale="85000" lnSpcReduction="20000"/>
          </a:bodyPr>
          <a:lstStyle/>
          <a:p>
            <a:r>
              <a:rPr lang="en-US" dirty="0"/>
              <a:t>A broad overview of revenue data from a restaurant portfolio</a:t>
            </a:r>
          </a:p>
          <a:p>
            <a:r>
              <a:rPr lang="en-US" dirty="0"/>
              <a:t>Steven Mills </a:t>
            </a:r>
          </a:p>
          <a:p>
            <a:r>
              <a:rPr lang="en-US" sz="1200" dirty="0"/>
              <a:t>* All data used in the analysis is fictious and in no-way represents real businesses or real people. It is purely for educational purposes only. </a:t>
            </a:r>
          </a:p>
        </p:txBody>
      </p:sp>
    </p:spTree>
    <p:extLst>
      <p:ext uri="{BB962C8B-B14F-4D97-AF65-F5344CB8AC3E}">
        <p14:creationId xmlns:p14="http://schemas.microsoft.com/office/powerpoint/2010/main" val="1977418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EEBBF-BB5E-6999-DF21-9BF889E1993C}"/>
              </a:ext>
            </a:extLst>
          </p:cNvPr>
          <p:cNvSpPr>
            <a:spLocks noGrp="1"/>
          </p:cNvSpPr>
          <p:nvPr>
            <p:ph type="title"/>
          </p:nvPr>
        </p:nvSpPr>
        <p:spPr/>
        <p:txBody>
          <a:bodyPr/>
          <a:lstStyle/>
          <a:p>
            <a:r>
              <a:rPr lang="en-US" dirty="0"/>
              <a:t>Purpose</a:t>
            </a:r>
          </a:p>
        </p:txBody>
      </p:sp>
      <p:sp>
        <p:nvSpPr>
          <p:cNvPr id="3" name="Content Placeholder 2">
            <a:extLst>
              <a:ext uri="{FF2B5EF4-FFF2-40B4-BE49-F238E27FC236}">
                <a16:creationId xmlns:a16="http://schemas.microsoft.com/office/drawing/2014/main" id="{85F1A67F-49D8-FEA2-FFBD-2C95ACB0FF03}"/>
              </a:ext>
            </a:extLst>
          </p:cNvPr>
          <p:cNvSpPr>
            <a:spLocks noGrp="1"/>
          </p:cNvSpPr>
          <p:nvPr>
            <p:ph idx="1"/>
          </p:nvPr>
        </p:nvSpPr>
        <p:spPr/>
        <p:txBody>
          <a:bodyPr/>
          <a:lstStyle/>
          <a:p>
            <a:pPr>
              <a:buFont typeface="Arial" panose="020B0604020202020204" pitchFamily="34" charset="0"/>
              <a:buChar char="•"/>
            </a:pPr>
            <a:r>
              <a:rPr lang="en-US" dirty="0"/>
              <a:t>Identify several metrics of all restaurants in a culinary group across a 6-month period.</a:t>
            </a:r>
          </a:p>
          <a:p>
            <a:pPr lvl="1">
              <a:buFont typeface="Arial" panose="020B0604020202020204" pitchFamily="34" charset="0"/>
              <a:buChar char="•"/>
            </a:pPr>
            <a:r>
              <a:rPr lang="en-US" dirty="0"/>
              <a:t>Focusing on:</a:t>
            </a:r>
          </a:p>
          <a:p>
            <a:pPr lvl="2">
              <a:buFont typeface="Arial" panose="020B0604020202020204" pitchFamily="34" charset="0"/>
              <a:buChar char="•"/>
            </a:pPr>
            <a:r>
              <a:rPr lang="en-US" sz="1600" dirty="0"/>
              <a:t>Total revenue per city and per restaurant type</a:t>
            </a:r>
          </a:p>
          <a:p>
            <a:pPr lvl="2">
              <a:buFont typeface="Arial" panose="020B0604020202020204" pitchFamily="34" charset="0"/>
              <a:buChar char="•"/>
            </a:pPr>
            <a:r>
              <a:rPr lang="en-US" sz="1600" dirty="0"/>
              <a:t>Total revenue per meal type</a:t>
            </a:r>
          </a:p>
          <a:p>
            <a:pPr lvl="2">
              <a:buFont typeface="Arial" panose="020B0604020202020204" pitchFamily="34" charset="0"/>
              <a:buChar char="•"/>
            </a:pPr>
            <a:r>
              <a:rPr lang="en-US" sz="1600" dirty="0"/>
              <a:t>Total revenue of the 6-months broken down by week</a:t>
            </a:r>
          </a:p>
          <a:p>
            <a:pPr lvl="2">
              <a:buFont typeface="Arial" panose="020B0604020202020204" pitchFamily="34" charset="0"/>
              <a:buChar char="•"/>
            </a:pPr>
            <a:r>
              <a:rPr lang="en-US" sz="1600" dirty="0"/>
              <a:t>Top 5 customers and which restaurants they frequent</a:t>
            </a:r>
          </a:p>
          <a:p>
            <a:pPr>
              <a:buFont typeface="Arial" panose="020B0604020202020204" pitchFamily="34" charset="0"/>
              <a:buChar char="•"/>
            </a:pPr>
            <a:r>
              <a:rPr lang="en-US" dirty="0"/>
              <a:t>What were some standouts as a result of the analysis</a:t>
            </a:r>
          </a:p>
          <a:p>
            <a:pPr>
              <a:buFont typeface="Arial" panose="020B0604020202020204" pitchFamily="34" charset="0"/>
              <a:buChar char="•"/>
            </a:pPr>
            <a:r>
              <a:rPr lang="en-US" dirty="0"/>
              <a:t>What are some recommendations that can be made </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29997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21DD4-9AA2-5341-7F02-8E8984F96A0C}"/>
              </a:ext>
            </a:extLst>
          </p:cNvPr>
          <p:cNvSpPr>
            <a:spLocks noGrp="1"/>
          </p:cNvSpPr>
          <p:nvPr>
            <p:ph type="title"/>
          </p:nvPr>
        </p:nvSpPr>
        <p:spPr/>
        <p:txBody>
          <a:bodyPr/>
          <a:lstStyle/>
          <a:p>
            <a:r>
              <a:rPr lang="en-US" dirty="0"/>
              <a:t>Revenue by City</a:t>
            </a:r>
          </a:p>
        </p:txBody>
      </p:sp>
      <p:sp>
        <p:nvSpPr>
          <p:cNvPr id="9" name="Content Placeholder 8">
            <a:extLst>
              <a:ext uri="{FF2B5EF4-FFF2-40B4-BE49-F238E27FC236}">
                <a16:creationId xmlns:a16="http://schemas.microsoft.com/office/drawing/2014/main" id="{1946A124-C15C-38FA-A91F-72807C3D3EA3}"/>
              </a:ext>
            </a:extLst>
          </p:cNvPr>
          <p:cNvSpPr>
            <a:spLocks noGrp="1"/>
          </p:cNvSpPr>
          <p:nvPr>
            <p:ph idx="1"/>
          </p:nvPr>
        </p:nvSpPr>
        <p:spPr>
          <a:xfrm>
            <a:off x="1097280" y="5120640"/>
            <a:ext cx="10058400" cy="748453"/>
          </a:xfrm>
        </p:spPr>
        <p:txBody>
          <a:bodyPr>
            <a:normAutofit fontScale="92500" lnSpcReduction="10000"/>
          </a:bodyPr>
          <a:lstStyle/>
          <a:p>
            <a:r>
              <a:rPr lang="en-US" dirty="0"/>
              <a:t>Here it shows that the city of Herzelia has the highest revenue of all of the cities.</a:t>
            </a:r>
          </a:p>
          <a:p>
            <a:r>
              <a:rPr lang="en-US" dirty="0"/>
              <a:t>Restaurants in the fast-food category makes up the majority of revenue across each city .</a:t>
            </a:r>
          </a:p>
        </p:txBody>
      </p:sp>
      <p:graphicFrame>
        <p:nvGraphicFramePr>
          <p:cNvPr id="11" name="Rest_income_city">
            <a:extLst>
              <a:ext uri="{FF2B5EF4-FFF2-40B4-BE49-F238E27FC236}">
                <a16:creationId xmlns:a16="http://schemas.microsoft.com/office/drawing/2014/main" id="{C6DFABBD-5510-AD07-869E-3439ACE28770}"/>
              </a:ext>
            </a:extLst>
          </p:cNvPr>
          <p:cNvGraphicFramePr>
            <a:graphicFrameLocks/>
          </p:cNvGraphicFramePr>
          <p:nvPr>
            <p:extLst>
              <p:ext uri="{D42A27DB-BD31-4B8C-83A1-F6EECF244321}">
                <p14:modId xmlns:p14="http://schemas.microsoft.com/office/powerpoint/2010/main" val="2270215430"/>
              </p:ext>
            </p:extLst>
          </p:nvPr>
        </p:nvGraphicFramePr>
        <p:xfrm>
          <a:off x="1097279" y="1779360"/>
          <a:ext cx="10058399" cy="334127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32497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52797-0506-1FAB-5A4C-AF2E528B527C}"/>
              </a:ext>
            </a:extLst>
          </p:cNvPr>
          <p:cNvSpPr>
            <a:spLocks noGrp="1"/>
          </p:cNvSpPr>
          <p:nvPr>
            <p:ph type="title"/>
          </p:nvPr>
        </p:nvSpPr>
        <p:spPr/>
        <p:txBody>
          <a:bodyPr/>
          <a:lstStyle/>
          <a:p>
            <a:r>
              <a:rPr lang="en-US" dirty="0"/>
              <a:t>Total Revenue by Week</a:t>
            </a:r>
          </a:p>
        </p:txBody>
      </p:sp>
      <p:sp>
        <p:nvSpPr>
          <p:cNvPr id="3" name="Content Placeholder 2">
            <a:extLst>
              <a:ext uri="{FF2B5EF4-FFF2-40B4-BE49-F238E27FC236}">
                <a16:creationId xmlns:a16="http://schemas.microsoft.com/office/drawing/2014/main" id="{45B58D68-7EFF-D8DB-6C62-83676B7369BB}"/>
              </a:ext>
            </a:extLst>
          </p:cNvPr>
          <p:cNvSpPr>
            <a:spLocks noGrp="1"/>
          </p:cNvSpPr>
          <p:nvPr>
            <p:ph idx="1"/>
          </p:nvPr>
        </p:nvSpPr>
        <p:spPr>
          <a:xfrm>
            <a:off x="1097280" y="5120640"/>
            <a:ext cx="10058400" cy="748453"/>
          </a:xfrm>
        </p:spPr>
        <p:txBody>
          <a:bodyPr/>
          <a:lstStyle/>
          <a:p>
            <a:r>
              <a:rPr lang="en-US" dirty="0"/>
              <a:t>Revenue is steady over the 6-month period, however there are massive spikes in revenue in the weeks at the end of February and the beginning of May </a:t>
            </a:r>
          </a:p>
        </p:txBody>
      </p:sp>
      <p:graphicFrame>
        <p:nvGraphicFramePr>
          <p:cNvPr id="5" name="Chart 4">
            <a:extLst>
              <a:ext uri="{FF2B5EF4-FFF2-40B4-BE49-F238E27FC236}">
                <a16:creationId xmlns:a16="http://schemas.microsoft.com/office/drawing/2014/main" id="{573FDA31-8D22-7764-29AE-8644C2531651}"/>
              </a:ext>
            </a:extLst>
          </p:cNvPr>
          <p:cNvGraphicFramePr>
            <a:graphicFrameLocks/>
          </p:cNvGraphicFramePr>
          <p:nvPr>
            <p:extLst>
              <p:ext uri="{D42A27DB-BD31-4B8C-83A1-F6EECF244321}">
                <p14:modId xmlns:p14="http://schemas.microsoft.com/office/powerpoint/2010/main" val="3853848243"/>
              </p:ext>
            </p:extLst>
          </p:nvPr>
        </p:nvGraphicFramePr>
        <p:xfrm>
          <a:off x="1097280" y="1737360"/>
          <a:ext cx="10058400" cy="312855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86797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B7145-DF81-9027-A395-73209654C359}"/>
              </a:ext>
            </a:extLst>
          </p:cNvPr>
          <p:cNvSpPr>
            <a:spLocks noGrp="1"/>
          </p:cNvSpPr>
          <p:nvPr>
            <p:ph type="title"/>
          </p:nvPr>
        </p:nvSpPr>
        <p:spPr/>
        <p:txBody>
          <a:bodyPr/>
          <a:lstStyle/>
          <a:p>
            <a:r>
              <a:rPr lang="en-US" dirty="0"/>
              <a:t>What Type of Meals Make Money</a:t>
            </a:r>
          </a:p>
        </p:txBody>
      </p:sp>
      <p:sp>
        <p:nvSpPr>
          <p:cNvPr id="3" name="Content Placeholder 2">
            <a:extLst>
              <a:ext uri="{FF2B5EF4-FFF2-40B4-BE49-F238E27FC236}">
                <a16:creationId xmlns:a16="http://schemas.microsoft.com/office/drawing/2014/main" id="{740EA9CD-75BE-41A0-54AD-4406850070ED}"/>
              </a:ext>
            </a:extLst>
          </p:cNvPr>
          <p:cNvSpPr>
            <a:spLocks noGrp="1"/>
          </p:cNvSpPr>
          <p:nvPr>
            <p:ph idx="1"/>
          </p:nvPr>
        </p:nvSpPr>
        <p:spPr>
          <a:xfrm>
            <a:off x="1097280" y="5120640"/>
            <a:ext cx="10058400" cy="748453"/>
          </a:xfrm>
        </p:spPr>
        <p:txBody>
          <a:bodyPr>
            <a:normAutofit fontScale="92500" lnSpcReduction="20000"/>
          </a:bodyPr>
          <a:lstStyle/>
          <a:p>
            <a:r>
              <a:rPr lang="en-US" dirty="0"/>
              <a:t>There is a correlation between the number of meals made with the amount of revenue. The larger the difference between the number of meals made (line) and the total revenue, the more revenue per meal that specific meal generates </a:t>
            </a:r>
          </a:p>
          <a:p>
            <a:endParaRPr lang="en-US" dirty="0"/>
          </a:p>
        </p:txBody>
      </p:sp>
      <p:graphicFrame>
        <p:nvGraphicFramePr>
          <p:cNvPr id="4" name="Chart 3">
            <a:extLst>
              <a:ext uri="{FF2B5EF4-FFF2-40B4-BE49-F238E27FC236}">
                <a16:creationId xmlns:a16="http://schemas.microsoft.com/office/drawing/2014/main" id="{A300A95B-2124-4BBB-A193-B5759AEFAE11}"/>
              </a:ext>
            </a:extLst>
          </p:cNvPr>
          <p:cNvGraphicFramePr>
            <a:graphicFrameLocks/>
          </p:cNvGraphicFramePr>
          <p:nvPr>
            <p:extLst>
              <p:ext uri="{D42A27DB-BD31-4B8C-83A1-F6EECF244321}">
                <p14:modId xmlns:p14="http://schemas.microsoft.com/office/powerpoint/2010/main" val="165080990"/>
              </p:ext>
            </p:extLst>
          </p:nvPr>
        </p:nvGraphicFramePr>
        <p:xfrm>
          <a:off x="1097280" y="1737360"/>
          <a:ext cx="9997440" cy="316121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77788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F4A76-9B96-0951-0567-5CEBD450609F}"/>
              </a:ext>
            </a:extLst>
          </p:cNvPr>
          <p:cNvSpPr>
            <a:spLocks noGrp="1"/>
          </p:cNvSpPr>
          <p:nvPr>
            <p:ph type="title"/>
          </p:nvPr>
        </p:nvSpPr>
        <p:spPr/>
        <p:txBody>
          <a:bodyPr/>
          <a:lstStyle/>
          <a:p>
            <a:r>
              <a:rPr lang="en-US" dirty="0"/>
              <a:t>The top 5</a:t>
            </a:r>
          </a:p>
        </p:txBody>
      </p:sp>
      <p:sp>
        <p:nvSpPr>
          <p:cNvPr id="3" name="Content Placeholder 2">
            <a:extLst>
              <a:ext uri="{FF2B5EF4-FFF2-40B4-BE49-F238E27FC236}">
                <a16:creationId xmlns:a16="http://schemas.microsoft.com/office/drawing/2014/main" id="{DB644797-EC35-CB21-BD72-22E7C5460029}"/>
              </a:ext>
            </a:extLst>
          </p:cNvPr>
          <p:cNvSpPr>
            <a:spLocks noGrp="1"/>
          </p:cNvSpPr>
          <p:nvPr>
            <p:ph idx="1"/>
          </p:nvPr>
        </p:nvSpPr>
        <p:spPr>
          <a:xfrm>
            <a:off x="1097280" y="5120640"/>
            <a:ext cx="10058400" cy="748453"/>
          </a:xfrm>
        </p:spPr>
        <p:txBody>
          <a:bodyPr/>
          <a:lstStyle/>
          <a:p>
            <a:r>
              <a:rPr lang="en-US" dirty="0"/>
              <a:t>The breakdown of the top 5 customers by revenue shows that most money is spent on Fast Food, and Asian cuisine. </a:t>
            </a:r>
          </a:p>
        </p:txBody>
      </p:sp>
      <p:graphicFrame>
        <p:nvGraphicFramePr>
          <p:cNvPr id="4" name="Chart 3">
            <a:extLst>
              <a:ext uri="{FF2B5EF4-FFF2-40B4-BE49-F238E27FC236}">
                <a16:creationId xmlns:a16="http://schemas.microsoft.com/office/drawing/2014/main" id="{B780FDD9-3075-4A55-D203-E940CBF518CB}"/>
              </a:ext>
            </a:extLst>
          </p:cNvPr>
          <p:cNvGraphicFramePr>
            <a:graphicFrameLocks/>
          </p:cNvGraphicFramePr>
          <p:nvPr>
            <p:extLst>
              <p:ext uri="{D42A27DB-BD31-4B8C-83A1-F6EECF244321}">
                <p14:modId xmlns:p14="http://schemas.microsoft.com/office/powerpoint/2010/main" val="237652465"/>
              </p:ext>
            </p:extLst>
          </p:nvPr>
        </p:nvGraphicFramePr>
        <p:xfrm>
          <a:off x="1097280" y="1737360"/>
          <a:ext cx="9353006" cy="338328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95387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2C384-4AA1-29A8-4B51-14E4C9A2DBCF}"/>
              </a:ext>
            </a:extLst>
          </p:cNvPr>
          <p:cNvSpPr>
            <a:spLocks noGrp="1"/>
          </p:cNvSpPr>
          <p:nvPr>
            <p:ph type="title"/>
          </p:nvPr>
        </p:nvSpPr>
        <p:spPr/>
        <p:txBody>
          <a:bodyPr/>
          <a:lstStyle/>
          <a:p>
            <a:r>
              <a:rPr lang="en-US" dirty="0"/>
              <a:t>Insights Summarized</a:t>
            </a:r>
          </a:p>
        </p:txBody>
      </p:sp>
      <p:sp>
        <p:nvSpPr>
          <p:cNvPr id="3" name="Content Placeholder 2">
            <a:extLst>
              <a:ext uri="{FF2B5EF4-FFF2-40B4-BE49-F238E27FC236}">
                <a16:creationId xmlns:a16="http://schemas.microsoft.com/office/drawing/2014/main" id="{1D708EDD-B651-904B-17D7-3D265326F537}"/>
              </a:ext>
            </a:extLst>
          </p:cNvPr>
          <p:cNvSpPr>
            <a:spLocks noGrp="1"/>
          </p:cNvSpPr>
          <p:nvPr>
            <p:ph idx="1"/>
          </p:nvPr>
        </p:nvSpPr>
        <p:spPr/>
        <p:txBody>
          <a:bodyPr/>
          <a:lstStyle/>
          <a:p>
            <a:pPr>
              <a:buFont typeface="Arial" panose="020B0604020202020204" pitchFamily="34" charset="0"/>
              <a:buChar char="•"/>
            </a:pPr>
            <a:r>
              <a:rPr lang="en-US" dirty="0"/>
              <a:t>Over the analysis a few things stood out:</a:t>
            </a:r>
          </a:p>
          <a:p>
            <a:pPr>
              <a:buFont typeface="Arial" panose="020B0604020202020204" pitchFamily="34" charset="0"/>
              <a:buChar char="•"/>
            </a:pPr>
            <a:r>
              <a:rPr lang="en-US" dirty="0"/>
              <a:t>Asian cuisine and Fast Food generate the most revenue across all cities. Focusing marketing on the other restaurant types may balance out the revenue spread.</a:t>
            </a:r>
          </a:p>
          <a:p>
            <a:pPr>
              <a:buFont typeface="Arial" panose="020B0604020202020204" pitchFamily="34" charset="0"/>
              <a:buChar char="•"/>
            </a:pPr>
            <a:r>
              <a:rPr lang="en-US" dirty="0"/>
              <a:t>Spikes in revenue in February and May suggest a festival or a holiday that takes place providing an influx of spending across all restaurants. Further analysis would be needed to explain why.</a:t>
            </a:r>
          </a:p>
          <a:p>
            <a:pPr>
              <a:buFont typeface="Arial" panose="020B0604020202020204" pitchFamily="34" charset="0"/>
              <a:buChar char="•"/>
            </a:pPr>
            <a:r>
              <a:rPr lang="en-US" dirty="0"/>
              <a:t>There was not any significant difference in the spending habits of male or female customers.</a:t>
            </a:r>
          </a:p>
          <a:p>
            <a:pPr>
              <a:buFont typeface="Arial" panose="020B0604020202020204" pitchFamily="34" charset="0"/>
              <a:buChar char="•"/>
            </a:pPr>
            <a:r>
              <a:rPr lang="en-US" dirty="0"/>
              <a:t>Meals in the homemade category have the highest revenue per meal suggesting a lower overall food cost. Further analysis would be needed to explain why</a:t>
            </a:r>
          </a:p>
          <a:p>
            <a:pPr>
              <a:buFont typeface="Arial" panose="020B0604020202020204" pitchFamily="34" charset="0"/>
              <a:buChar char="•"/>
            </a:pPr>
            <a:r>
              <a:rPr lang="en-US" dirty="0"/>
              <a:t>The top 5 customers spent a total of $97,000 combined. Awarding them, or including them in marketing campaigns could generate positive social outcomes for all restaurants.</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219381902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10135</TotalTime>
  <Words>403</Words>
  <Application>Microsoft Office PowerPoint</Application>
  <PresentationFormat>Widescreen</PresentationFormat>
  <Paragraphs>31</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Retrospect</vt:lpstr>
      <vt:lpstr>Restaurant Report</vt:lpstr>
      <vt:lpstr>Purpose</vt:lpstr>
      <vt:lpstr>Revenue by City</vt:lpstr>
      <vt:lpstr>Total Revenue by Week</vt:lpstr>
      <vt:lpstr>What Type of Meals Make Money</vt:lpstr>
      <vt:lpstr>The top 5</vt:lpstr>
      <vt:lpstr>Insights Summarized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Steven Mills</dc:creator>
  <cp:lastModifiedBy>Steven Mills</cp:lastModifiedBy>
  <cp:revision>11</cp:revision>
  <dcterms:created xsi:type="dcterms:W3CDTF">2025-09-19T20:09:44Z</dcterms:created>
  <dcterms:modified xsi:type="dcterms:W3CDTF">2025-09-26T21:42:12Z</dcterms:modified>
</cp:coreProperties>
</file>

<file path=docProps/thumbnail.jpeg>
</file>